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2" r:id="rId1"/>
  </p:sldMasterIdLst>
  <p:sldIdLst>
    <p:sldId id="256" r:id="rId2"/>
    <p:sldId id="257" r:id="rId3"/>
    <p:sldId id="259" r:id="rId4"/>
    <p:sldId id="260" r:id="rId5"/>
    <p:sldId id="263" r:id="rId6"/>
    <p:sldId id="258" r:id="rId7"/>
    <p:sldId id="264" r:id="rId8"/>
    <p:sldId id="261" r:id="rId9"/>
    <p:sldId id="262" r:id="rId10"/>
  </p:sldIdLst>
  <p:sldSz cx="13716000" cy="13716000"/>
  <p:notesSz cx="13716000" cy="1371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2544" y="2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699" y="-16935"/>
            <a:ext cx="13754706" cy="13749870"/>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695893" y="4809068"/>
            <a:ext cx="8740079" cy="3292604"/>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695893" y="8101669"/>
            <a:ext cx="8740079" cy="2193798"/>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9140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9521571" cy="68072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914400" y="8940800"/>
            <a:ext cx="9521571" cy="3141924"/>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94039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62328" y="1219200"/>
            <a:ext cx="9108273" cy="60452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651611" y="7264400"/>
            <a:ext cx="8129706" cy="7620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914398" y="8940800"/>
            <a:ext cx="9521573" cy="3141924"/>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724067" y="1580756"/>
            <a:ext cx="685979" cy="1169552"/>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121549" y="5773112"/>
            <a:ext cx="685979" cy="1169552"/>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1677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4398" y="3863976"/>
            <a:ext cx="9521573" cy="519092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914398" y="9054896"/>
            <a:ext cx="9521573" cy="3027828"/>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8819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62328" y="1219200"/>
            <a:ext cx="9108273" cy="60452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14396" y="8026400"/>
            <a:ext cx="9521574" cy="1028496"/>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914398" y="9054896"/>
            <a:ext cx="9521573" cy="3027828"/>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24" name="TextBox 23"/>
          <p:cNvSpPr txBox="1"/>
          <p:nvPr/>
        </p:nvSpPr>
        <p:spPr>
          <a:xfrm>
            <a:off x="724067" y="1580756"/>
            <a:ext cx="685979" cy="1169552"/>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0121549" y="5773112"/>
            <a:ext cx="685979" cy="1169552"/>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36774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23773" y="1219200"/>
            <a:ext cx="9512198" cy="60452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914396" y="8026400"/>
            <a:ext cx="9521574" cy="1028496"/>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914398" y="9054896"/>
            <a:ext cx="9521573" cy="3027828"/>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54777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27250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5968" y="1219201"/>
            <a:ext cx="1468218" cy="10502902"/>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914399" y="1219201"/>
            <a:ext cx="7792539" cy="105029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9700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644637" y="10115382"/>
            <a:ext cx="10431780" cy="1894204"/>
          </a:xfrm>
          <a:prstGeom prst="rect">
            <a:avLst/>
          </a:prstGeom>
        </p:spPr>
        <p:txBody>
          <a:bodyPr wrap="square" lIns="0" tIns="0" rIns="0" bIns="0">
            <a:spAutoFit/>
          </a:bodyPr>
          <a:lstStyle>
            <a:lvl1pPr>
              <a:defRPr sz="7500" b="0" i="0">
                <a:solidFill>
                  <a:srgbClr val="4D4D4D"/>
                </a:solidFill>
                <a:latin typeface="Lucida Sans Unicode"/>
                <a:cs typeface="Lucida Sans Unicode"/>
              </a:defRPr>
            </a:lvl1pPr>
          </a:lstStyle>
          <a:p>
            <a:endParaRPr/>
          </a:p>
        </p:txBody>
      </p:sp>
      <p:sp>
        <p:nvSpPr>
          <p:cNvPr id="3" name="Holder 3"/>
          <p:cNvSpPr>
            <a:spLocks noGrp="1"/>
          </p:cNvSpPr>
          <p:nvPr>
            <p:ph type="subTitle" idx="4"/>
          </p:nvPr>
        </p:nvSpPr>
        <p:spPr>
          <a:xfrm>
            <a:off x="1644637" y="10115382"/>
            <a:ext cx="10431780" cy="1894204"/>
          </a:xfrm>
          <a:prstGeom prst="rect">
            <a:avLst/>
          </a:prstGeom>
        </p:spPr>
        <p:txBody>
          <a:bodyPr wrap="square" lIns="0" tIns="0" rIns="0" bIns="0">
            <a:spAutoFit/>
          </a:bodyPr>
          <a:lstStyle>
            <a:lvl1pPr>
              <a:defRPr sz="3000" b="0" i="0">
                <a:solidFill>
                  <a:srgbClr val="4D4D4D"/>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8325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500" b="0" i="0">
                <a:solidFill>
                  <a:srgbClr val="4D4D4D"/>
                </a:solidFill>
                <a:latin typeface="Lucida Sans Unicode"/>
                <a:cs typeface="Lucida Sans Unicode"/>
              </a:defRPr>
            </a:lvl1pPr>
          </a:lstStyle>
          <a:p>
            <a:endParaRPr/>
          </a:p>
        </p:txBody>
      </p:sp>
      <p:sp>
        <p:nvSpPr>
          <p:cNvPr id="3" name="Holder 3"/>
          <p:cNvSpPr>
            <a:spLocks noGrp="1"/>
          </p:cNvSpPr>
          <p:nvPr>
            <p:ph sz="half" idx="2"/>
          </p:nvPr>
        </p:nvSpPr>
        <p:spPr>
          <a:xfrm>
            <a:off x="685800" y="3154680"/>
            <a:ext cx="5966460" cy="905256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063740" y="3154680"/>
            <a:ext cx="5966460" cy="905256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4591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9440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398" y="5401737"/>
            <a:ext cx="9521573" cy="365316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914398" y="9054896"/>
            <a:ext cx="9521573" cy="17208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8350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219200"/>
            <a:ext cx="9521571" cy="26416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4401" y="4321178"/>
            <a:ext cx="4632164" cy="7761544"/>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3806" y="4321181"/>
            <a:ext cx="4632165" cy="7761546"/>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76277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399" y="1219200"/>
            <a:ext cx="9521570" cy="26416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14399" y="4321966"/>
            <a:ext cx="4636008" cy="1152524"/>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914399" y="5474493"/>
            <a:ext cx="4636008" cy="66082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99960" y="4321966"/>
            <a:ext cx="4636008" cy="1152524"/>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5799960" y="5474493"/>
            <a:ext cx="4636008" cy="66082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609775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399" y="1219200"/>
            <a:ext cx="9521571" cy="2641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12026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905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399" y="2997208"/>
            <a:ext cx="4185273" cy="2556932"/>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56913" y="1029851"/>
            <a:ext cx="5079056" cy="110528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4399" y="5554139"/>
            <a:ext cx="4185273" cy="5168898"/>
          </a:xfrm>
        </p:spPr>
        <p:txBody>
          <a:bodyPr>
            <a:normAutofit/>
          </a:bodyPr>
          <a:lstStyle>
            <a:lvl1pPr marL="0" indent="0">
              <a:buNone/>
              <a:defRPr sz="21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630447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399" y="9601200"/>
            <a:ext cx="9521571" cy="1133476"/>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399" y="1219200"/>
            <a:ext cx="9521571" cy="7691436"/>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914399" y="10734676"/>
            <a:ext cx="9521571" cy="134804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11630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2700" y="-16935"/>
            <a:ext cx="13754708" cy="13749870"/>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914399" y="1219200"/>
            <a:ext cx="9521570" cy="2641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14399" y="4321181"/>
            <a:ext cx="9521571" cy="77615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107887" y="12082727"/>
            <a:ext cx="1026198" cy="730250"/>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t>9/23/2024</a:t>
            </a:fld>
            <a:endParaRPr lang="en-US"/>
          </a:p>
        </p:txBody>
      </p:sp>
      <p:sp>
        <p:nvSpPr>
          <p:cNvPr id="5" name="Footer Placeholder 4"/>
          <p:cNvSpPr>
            <a:spLocks noGrp="1"/>
          </p:cNvSpPr>
          <p:nvPr>
            <p:ph type="ftr" sz="quarter" idx="3"/>
          </p:nvPr>
        </p:nvSpPr>
        <p:spPr>
          <a:xfrm>
            <a:off x="914399" y="12082727"/>
            <a:ext cx="6934460" cy="730250"/>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67014" y="12082727"/>
            <a:ext cx="768957" cy="730250"/>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439331326"/>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bench and buildings">
            <a:extLst>
              <a:ext uri="{FF2B5EF4-FFF2-40B4-BE49-F238E27FC236}">
                <a16:creationId xmlns:a16="http://schemas.microsoft.com/office/drawing/2014/main" id="{433D0C4C-58E0-A7C0-2C46-53215199DA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762000"/>
            <a:ext cx="13335000" cy="6934200"/>
          </a:xfrm>
          <a:prstGeom prst="rect">
            <a:avLst/>
          </a:prstGeom>
        </p:spPr>
      </p:pic>
      <p:sp>
        <p:nvSpPr>
          <p:cNvPr id="9" name="Rectangle 8">
            <a:extLst>
              <a:ext uri="{FF2B5EF4-FFF2-40B4-BE49-F238E27FC236}">
                <a16:creationId xmlns:a16="http://schemas.microsoft.com/office/drawing/2014/main" id="{0B264ED6-C641-EEE8-7D0F-D9FDA78E5B4D}"/>
              </a:ext>
            </a:extLst>
          </p:cNvPr>
          <p:cNvSpPr/>
          <p:nvPr/>
        </p:nvSpPr>
        <p:spPr>
          <a:xfrm>
            <a:off x="731550" y="6396335"/>
            <a:ext cx="12252906" cy="8771632"/>
          </a:xfrm>
          <a:prstGeom prst="rect">
            <a:avLst/>
          </a:prstGeom>
          <a:noFill/>
        </p:spPr>
        <p:txBody>
          <a:bodyPr wrap="none" lIns="91440" tIns="45720" rIns="91440" bIns="45720">
            <a:spAutoFit/>
          </a:bodyPr>
          <a:lstStyle/>
          <a:p>
            <a:pPr algn="ctr"/>
            <a:r>
              <a:rPr lang="en-US" sz="8000" b="1" cap="none" spc="0" dirty="0">
                <a:ln w="9525">
                  <a:solidFill>
                    <a:schemeClr val="bg1"/>
                  </a:solidFill>
                  <a:prstDash val="solid"/>
                </a:ln>
                <a:solidFill>
                  <a:schemeClr val="accent1"/>
                </a:solidFill>
                <a:effectLst>
                  <a:outerShdw blurRad="12700" dist="38100" dir="2700000" algn="tl" rotWithShape="0">
                    <a:schemeClr val="bg1">
                      <a:lumMod val="50000"/>
                    </a:schemeClr>
                  </a:outerShdw>
                </a:effectLst>
              </a:rPr>
              <a:t>CITY MANAGER’S REPORT</a:t>
            </a:r>
          </a:p>
          <a:p>
            <a:pPr algn="ctr"/>
            <a:endParaRPr lang="en-US" sz="8000" b="1" dirty="0">
              <a:ln w="9525">
                <a:solidFill>
                  <a:schemeClr val="bg1"/>
                </a:solidFill>
                <a:prstDash val="solid"/>
              </a:ln>
              <a:solidFill>
                <a:schemeClr val="accent1"/>
              </a:solidFill>
              <a:effectLst>
                <a:outerShdw blurRad="12700" dist="38100" dir="2700000" algn="tl" rotWithShape="0">
                  <a:schemeClr val="bg1">
                    <a:lumMod val="50000"/>
                  </a:schemeClr>
                </a:outerShdw>
              </a:effectLst>
            </a:endParaRPr>
          </a:p>
          <a:p>
            <a:pPr algn="ctr"/>
            <a:r>
              <a:rPr lang="en-US" sz="80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t>September 9 </a:t>
            </a:r>
            <a:r>
              <a:rPr lang="en-US" sz="8000" b="1">
                <a:ln w="9525">
                  <a:solidFill>
                    <a:schemeClr val="bg1"/>
                  </a:solidFill>
                  <a:prstDash val="solid"/>
                </a:ln>
                <a:solidFill>
                  <a:schemeClr val="accent1"/>
                </a:solidFill>
                <a:effectLst>
                  <a:outerShdw blurRad="12700" dist="38100" dir="2700000" algn="tl" rotWithShape="0">
                    <a:schemeClr val="bg1">
                      <a:lumMod val="50000"/>
                    </a:schemeClr>
                  </a:outerShdw>
                </a:effectLst>
              </a:rPr>
              <a:t>- 13, </a:t>
            </a:r>
            <a:r>
              <a:rPr lang="en-US" sz="8000" b="1" dirty="0">
                <a:ln w="9525">
                  <a:solidFill>
                    <a:schemeClr val="bg1"/>
                  </a:solidFill>
                  <a:prstDash val="solid"/>
                </a:ln>
                <a:solidFill>
                  <a:schemeClr val="accent1"/>
                </a:solidFill>
                <a:effectLst>
                  <a:outerShdw blurRad="12700" dist="38100" dir="2700000" algn="tl" rotWithShape="0">
                    <a:schemeClr val="bg1">
                      <a:lumMod val="50000"/>
                    </a:schemeClr>
                  </a:outerShdw>
                </a:effectLst>
              </a:rPr>
              <a:t>2024</a:t>
            </a:r>
          </a:p>
          <a:p>
            <a:pPr algn="ctr"/>
            <a:endParaRPr lang="en-US" sz="5400" b="1" dirty="0">
              <a:ln w="9525">
                <a:solidFill>
                  <a:schemeClr val="bg1"/>
                </a:solidFill>
                <a:prstDash val="solid"/>
              </a:ln>
              <a:effectLst>
                <a:outerShdw blurRad="12700" dist="38100" dir="2700000" algn="tl" rotWithShape="0">
                  <a:schemeClr val="bg1">
                    <a:lumMod val="50000"/>
                  </a:schemeClr>
                </a:outerShdw>
              </a:effectLst>
            </a:endParaRPr>
          </a:p>
          <a:p>
            <a:pPr algn="ctr"/>
            <a:endParaRPr lang="en-US" sz="5400" b="1" dirty="0">
              <a:ln w="9525">
                <a:solidFill>
                  <a:schemeClr val="bg1"/>
                </a:solidFill>
                <a:prstDash val="solid"/>
              </a:ln>
              <a:effectLst>
                <a:outerShdw blurRad="12700" dist="38100" dir="2700000" algn="tl" rotWithShape="0">
                  <a:schemeClr val="bg1">
                    <a:lumMod val="50000"/>
                  </a:schemeClr>
                </a:outerShdw>
              </a:effectLst>
            </a:endParaRPr>
          </a:p>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endParaRPr lang="en-US" sz="5400" b="1" dirty="0">
              <a:ln w="9525">
                <a:solidFill>
                  <a:schemeClr val="bg1"/>
                </a:solidFill>
                <a:prstDash val="solid"/>
              </a:ln>
              <a:effectLst>
                <a:outerShdw blurRad="12700" dist="38100" dir="2700000" algn="tl" rotWithShape="0">
                  <a:schemeClr val="bg1">
                    <a:lumMod val="50000"/>
                  </a:schemeClr>
                </a:outerShdw>
              </a:effectLst>
            </a:endParaRPr>
          </a:p>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00083" y="-1623254"/>
            <a:ext cx="13716000" cy="12918287"/>
            <a:chOff x="0" y="0"/>
            <a:chExt cx="13716000" cy="12918287"/>
          </a:xfrm>
        </p:grpSpPr>
        <p:sp>
          <p:nvSpPr>
            <p:cNvPr id="3" name="object 3"/>
            <p:cNvSpPr/>
            <p:nvPr/>
          </p:nvSpPr>
          <p:spPr>
            <a:xfrm>
              <a:off x="0" y="0"/>
              <a:ext cx="13716000" cy="2944495"/>
            </a:xfrm>
            <a:custGeom>
              <a:avLst/>
              <a:gdLst/>
              <a:ahLst/>
              <a:cxnLst/>
              <a:rect l="l" t="t" r="r" b="b"/>
              <a:pathLst>
                <a:path w="13716000" h="2944495">
                  <a:moveTo>
                    <a:pt x="13716000" y="0"/>
                  </a:moveTo>
                  <a:lnTo>
                    <a:pt x="0" y="0"/>
                  </a:lnTo>
                  <a:lnTo>
                    <a:pt x="0" y="2944291"/>
                  </a:lnTo>
                  <a:lnTo>
                    <a:pt x="13716000" y="2944291"/>
                  </a:lnTo>
                  <a:lnTo>
                    <a:pt x="13716000" y="0"/>
                  </a:lnTo>
                  <a:close/>
                </a:path>
              </a:pathLst>
            </a:custGeom>
            <a:solidFill>
              <a:srgbClr val="FFFFFF"/>
            </a:solidFill>
          </p:spPr>
          <p:txBody>
            <a:bodyPr wrap="square" lIns="0" tIns="0" rIns="0" bIns="0" rtlCol="0"/>
            <a:lstStyle/>
            <a:p>
              <a:endParaRPr dirty="0"/>
            </a:p>
          </p:txBody>
        </p:sp>
        <p:sp>
          <p:nvSpPr>
            <p:cNvPr id="6" name="object 6"/>
            <p:cNvSpPr/>
            <p:nvPr/>
          </p:nvSpPr>
          <p:spPr>
            <a:xfrm>
              <a:off x="2898482" y="10995634"/>
              <a:ext cx="69850" cy="255270"/>
            </a:xfrm>
            <a:custGeom>
              <a:avLst/>
              <a:gdLst/>
              <a:ahLst/>
              <a:cxnLst/>
              <a:rect l="l" t="t" r="r" b="b"/>
              <a:pathLst>
                <a:path w="69850" h="255270">
                  <a:moveTo>
                    <a:pt x="0" y="254800"/>
                  </a:moveTo>
                  <a:lnTo>
                    <a:pt x="69786" y="254800"/>
                  </a:lnTo>
                  <a:lnTo>
                    <a:pt x="69786" y="0"/>
                  </a:lnTo>
                  <a:lnTo>
                    <a:pt x="0" y="0"/>
                  </a:lnTo>
                  <a:lnTo>
                    <a:pt x="0" y="254800"/>
                  </a:lnTo>
                  <a:close/>
                </a:path>
              </a:pathLst>
            </a:custGeom>
            <a:solidFill>
              <a:srgbClr val="F1F1F1"/>
            </a:solidFill>
          </p:spPr>
          <p:txBody>
            <a:bodyPr wrap="square" lIns="0" tIns="0" rIns="0" bIns="0" rtlCol="0"/>
            <a:lstStyle/>
            <a:p>
              <a:endParaRPr/>
            </a:p>
          </p:txBody>
        </p:sp>
        <p:sp>
          <p:nvSpPr>
            <p:cNvPr id="9" name="object 9"/>
            <p:cNvSpPr/>
            <p:nvPr/>
          </p:nvSpPr>
          <p:spPr>
            <a:xfrm>
              <a:off x="5615711" y="12663017"/>
              <a:ext cx="72390" cy="255270"/>
            </a:xfrm>
            <a:custGeom>
              <a:avLst/>
              <a:gdLst/>
              <a:ahLst/>
              <a:cxnLst/>
              <a:rect l="l" t="t" r="r" b="b"/>
              <a:pathLst>
                <a:path w="72389" h="255270">
                  <a:moveTo>
                    <a:pt x="0" y="254800"/>
                  </a:moveTo>
                  <a:lnTo>
                    <a:pt x="71970" y="254800"/>
                  </a:lnTo>
                  <a:lnTo>
                    <a:pt x="71970" y="0"/>
                  </a:lnTo>
                  <a:lnTo>
                    <a:pt x="0" y="0"/>
                  </a:lnTo>
                  <a:lnTo>
                    <a:pt x="0" y="254800"/>
                  </a:lnTo>
                  <a:close/>
                </a:path>
              </a:pathLst>
            </a:custGeom>
            <a:solidFill>
              <a:srgbClr val="F1F1F1"/>
            </a:solidFill>
          </p:spPr>
          <p:txBody>
            <a:bodyPr wrap="square" lIns="0" tIns="0" rIns="0" bIns="0" rtlCol="0"/>
            <a:lstStyle/>
            <a:p>
              <a:endParaRPr/>
            </a:p>
          </p:txBody>
        </p:sp>
        <p:sp>
          <p:nvSpPr>
            <p:cNvPr id="12" name="object 12"/>
            <p:cNvSpPr/>
            <p:nvPr/>
          </p:nvSpPr>
          <p:spPr>
            <a:xfrm>
              <a:off x="3999128" y="11822493"/>
              <a:ext cx="69850" cy="255270"/>
            </a:xfrm>
            <a:custGeom>
              <a:avLst/>
              <a:gdLst/>
              <a:ahLst/>
              <a:cxnLst/>
              <a:rect l="l" t="t" r="r" b="b"/>
              <a:pathLst>
                <a:path w="69850" h="255270">
                  <a:moveTo>
                    <a:pt x="0" y="254800"/>
                  </a:moveTo>
                  <a:lnTo>
                    <a:pt x="69392" y="254800"/>
                  </a:lnTo>
                  <a:lnTo>
                    <a:pt x="69392" y="0"/>
                  </a:lnTo>
                  <a:lnTo>
                    <a:pt x="0" y="0"/>
                  </a:lnTo>
                  <a:lnTo>
                    <a:pt x="0" y="254800"/>
                  </a:lnTo>
                  <a:close/>
                </a:path>
              </a:pathLst>
            </a:custGeom>
            <a:solidFill>
              <a:srgbClr val="F1F1F1"/>
            </a:solidFill>
          </p:spPr>
          <p:txBody>
            <a:bodyPr wrap="square" lIns="0" tIns="0" rIns="0" bIns="0" rtlCol="0"/>
            <a:lstStyle/>
            <a:p>
              <a:endParaRPr/>
            </a:p>
          </p:txBody>
        </p:sp>
      </p:grpSp>
      <p:sp>
        <p:nvSpPr>
          <p:cNvPr id="14" name="object 14"/>
          <p:cNvSpPr txBox="1">
            <a:spLocks noGrp="1"/>
          </p:cNvSpPr>
          <p:nvPr>
            <p:ph type="title"/>
          </p:nvPr>
        </p:nvSpPr>
        <p:spPr>
          <a:xfrm>
            <a:off x="304801" y="273465"/>
            <a:ext cx="13411199" cy="843821"/>
          </a:xfrm>
          <a:prstGeom prst="rect">
            <a:avLst/>
          </a:prstGeom>
        </p:spPr>
        <p:txBody>
          <a:bodyPr vert="horz" wrap="square" lIns="0" tIns="12700" rIns="0" bIns="0" rtlCol="0">
            <a:spAutoFit/>
          </a:bodyPr>
          <a:lstStyle/>
          <a:p>
            <a:pPr marL="12700">
              <a:lnSpc>
                <a:spcPct val="100000"/>
              </a:lnSpc>
              <a:spcBef>
                <a:spcPts val="100"/>
              </a:spcBef>
            </a:pPr>
            <a:r>
              <a:rPr lang="en-US" spc="850" dirty="0"/>
              <a:t>A Letter From The City Manager</a:t>
            </a:r>
            <a:endParaRPr spc="-560" dirty="0"/>
          </a:p>
        </p:txBody>
      </p:sp>
      <p:sp>
        <p:nvSpPr>
          <p:cNvPr id="16" name="object 16"/>
          <p:cNvSpPr txBox="1"/>
          <p:nvPr/>
        </p:nvSpPr>
        <p:spPr>
          <a:xfrm>
            <a:off x="2286000" y="2387726"/>
            <a:ext cx="5960529" cy="397545"/>
          </a:xfrm>
          <a:prstGeom prst="rect">
            <a:avLst/>
          </a:prstGeom>
        </p:spPr>
        <p:txBody>
          <a:bodyPr vert="horz" wrap="square" lIns="0" tIns="12700" rIns="0" bIns="0" rtlCol="0">
            <a:spAutoFit/>
          </a:bodyPr>
          <a:lstStyle/>
          <a:p>
            <a:pPr marL="12700">
              <a:lnSpc>
                <a:spcPct val="100000"/>
              </a:lnSpc>
              <a:spcBef>
                <a:spcPts val="100"/>
              </a:spcBef>
            </a:pPr>
            <a:r>
              <a:rPr lang="en-US" sz="2500" spc="210" dirty="0">
                <a:solidFill>
                  <a:srgbClr val="4D4D4D"/>
                </a:solidFill>
                <a:latin typeface="Lucida Sans Unicode"/>
                <a:cs typeface="Lucida Sans Unicode"/>
              </a:rPr>
              <a:t>Greetings City of Bowling Green:</a:t>
            </a:r>
            <a:endParaRPr sz="2500" dirty="0">
              <a:latin typeface="Lucida Sans Unicode"/>
              <a:cs typeface="Lucida Sans Unicode"/>
            </a:endParaRPr>
          </a:p>
        </p:txBody>
      </p:sp>
      <p:sp>
        <p:nvSpPr>
          <p:cNvPr id="23" name="TextBox 22">
            <a:extLst>
              <a:ext uri="{FF2B5EF4-FFF2-40B4-BE49-F238E27FC236}">
                <a16:creationId xmlns:a16="http://schemas.microsoft.com/office/drawing/2014/main" id="{F4879310-16CA-106C-D690-729F0CB0FC37}"/>
              </a:ext>
            </a:extLst>
          </p:cNvPr>
          <p:cNvSpPr txBox="1"/>
          <p:nvPr/>
        </p:nvSpPr>
        <p:spPr>
          <a:xfrm>
            <a:off x="274321" y="2990076"/>
            <a:ext cx="9630641" cy="8658781"/>
          </a:xfrm>
          <a:prstGeom prst="rect">
            <a:avLst/>
          </a:prstGeom>
          <a:noFill/>
        </p:spPr>
        <p:txBody>
          <a:bodyPr wrap="square">
            <a:spAutoFit/>
          </a:bodyPr>
          <a:lstStyle/>
          <a:p>
            <a:pPr marL="12700" marR="259079" algn="ctr">
              <a:lnSpc>
                <a:spcPct val="100000"/>
              </a:lnSpc>
              <a:spcBef>
                <a:spcPts val="100"/>
              </a:spcBef>
            </a:pPr>
            <a:r>
              <a:rPr lang="en-US" sz="2200" dirty="0"/>
              <a:t>As we approach the end of yet another successful year, </a:t>
            </a:r>
          </a:p>
          <a:p>
            <a:pPr marL="12700" marR="259079" algn="ctr">
              <a:lnSpc>
                <a:spcPct val="100000"/>
              </a:lnSpc>
              <a:spcBef>
                <a:spcPts val="100"/>
              </a:spcBef>
            </a:pPr>
            <a:r>
              <a:rPr lang="en-US" sz="2200" dirty="0"/>
              <a:t>I am extremely proud of all the significant accomplishments and milestones that have been achieved together as ONE community. The ongoing energy and momentum being felt throughout Bowling Green’s municipality is something that simply can’t be ignored. It is you, our incredible residents, elected officials, city employees, business owners, teachers, volunteers, religious clergy and countless others who have contributed to the city’s overall success. For that, you should all be commended. </a:t>
            </a:r>
          </a:p>
          <a:p>
            <a:pPr marL="12700" marR="259079" algn="ctr">
              <a:lnSpc>
                <a:spcPct val="100000"/>
              </a:lnSpc>
              <a:spcBef>
                <a:spcPts val="100"/>
              </a:spcBef>
            </a:pPr>
            <a:endParaRPr lang="en-US" sz="2200" spc="-10" dirty="0"/>
          </a:p>
          <a:p>
            <a:pPr marL="12700" marR="259079" algn="ctr">
              <a:lnSpc>
                <a:spcPct val="100000"/>
              </a:lnSpc>
              <a:spcBef>
                <a:spcPts val="100"/>
              </a:spcBef>
            </a:pPr>
            <a:r>
              <a:rPr lang="en-US" sz="2200" spc="-10" dirty="0"/>
              <a:t>For our CRA area, I am also pleased to report that this past year, we were able to launch our Façade Grant Enhancement Program. Thanks to Mayor </a:t>
            </a:r>
            <a:r>
              <a:rPr lang="en-US" sz="2200" spc="-10" dirty="0" err="1"/>
              <a:t>N’Kosi</a:t>
            </a:r>
            <a:r>
              <a:rPr lang="en-US" sz="2200" spc="-10" dirty="0"/>
              <a:t> Jones and the City Commission, the program allocated $160,000 in grant funding for qualifying residents and businesses. I can’t thank of a better way to give back to those who have given so much to our beloved community. </a:t>
            </a:r>
          </a:p>
          <a:p>
            <a:pPr marL="12700" marR="259079" algn="ctr">
              <a:lnSpc>
                <a:spcPct val="100000"/>
              </a:lnSpc>
              <a:spcBef>
                <a:spcPts val="100"/>
              </a:spcBef>
            </a:pPr>
            <a:endParaRPr lang="en-US" sz="2200" spc="-10" dirty="0"/>
          </a:p>
          <a:p>
            <a:pPr marL="12700" marR="259079" algn="ctr">
              <a:lnSpc>
                <a:spcPct val="100000"/>
              </a:lnSpc>
              <a:spcBef>
                <a:spcPts val="100"/>
              </a:spcBef>
            </a:pPr>
            <a:r>
              <a:rPr lang="en-US" sz="2200" spc="-10" dirty="0"/>
              <a:t>In closing, I’d like to thank our city staff and most importantly, the great residents for entrusting me to lead this city to its next great height. Although there is still much work to be done, I am beyond confident that there is nothing we cannot accomplish if we work together.</a:t>
            </a:r>
          </a:p>
          <a:p>
            <a:pPr marL="12700" marR="259079" algn="ctr">
              <a:lnSpc>
                <a:spcPct val="100000"/>
              </a:lnSpc>
              <a:spcBef>
                <a:spcPts val="100"/>
              </a:spcBef>
            </a:pPr>
            <a:r>
              <a:rPr lang="en-US" sz="4400" b="1" spc="-10" dirty="0">
                <a:latin typeface="Fave Script Bold Pro" pitchFamily="2" charset="0"/>
              </a:rPr>
              <a:t>Pamela Durrance</a:t>
            </a:r>
          </a:p>
          <a:p>
            <a:pPr marL="12700" marR="259079" algn="ctr">
              <a:lnSpc>
                <a:spcPct val="100000"/>
              </a:lnSpc>
              <a:spcBef>
                <a:spcPts val="100"/>
              </a:spcBef>
            </a:pPr>
            <a:r>
              <a:rPr lang="en-US" sz="2200" spc="-10" dirty="0"/>
              <a:t>Pamela Durrance</a:t>
            </a:r>
          </a:p>
          <a:p>
            <a:pPr marL="12700" marR="259079" algn="ctr">
              <a:lnSpc>
                <a:spcPct val="100000"/>
              </a:lnSpc>
              <a:spcBef>
                <a:spcPts val="100"/>
              </a:spcBef>
            </a:pPr>
            <a:r>
              <a:rPr lang="en-US" sz="2200" spc="-10" dirty="0"/>
              <a:t>City Manager</a:t>
            </a:r>
          </a:p>
        </p:txBody>
      </p:sp>
      <p:sp>
        <p:nvSpPr>
          <p:cNvPr id="25" name="TextBox 24">
            <a:extLst>
              <a:ext uri="{FF2B5EF4-FFF2-40B4-BE49-F238E27FC236}">
                <a16:creationId xmlns:a16="http://schemas.microsoft.com/office/drawing/2014/main" id="{E438FEF3-CF3A-413E-CD0B-05E181C9922D}"/>
              </a:ext>
            </a:extLst>
          </p:cNvPr>
          <p:cNvSpPr txBox="1"/>
          <p:nvPr/>
        </p:nvSpPr>
        <p:spPr>
          <a:xfrm>
            <a:off x="10591800" y="11963400"/>
            <a:ext cx="2642616" cy="830997"/>
          </a:xfrm>
          <a:prstGeom prst="rect">
            <a:avLst/>
          </a:prstGeom>
          <a:noFill/>
        </p:spPr>
        <p:txBody>
          <a:bodyPr wrap="square">
            <a:spAutoFit/>
          </a:bodyPr>
          <a:lstStyle/>
          <a:p>
            <a:pPr algn="ctr"/>
            <a:r>
              <a:rPr lang="en-US" sz="2400" dirty="0"/>
              <a:t>Pamela Durrance</a:t>
            </a:r>
          </a:p>
          <a:p>
            <a:pPr algn="ctr"/>
            <a:r>
              <a:rPr lang="en-US" sz="2400" dirty="0"/>
              <a:t>City Manager</a:t>
            </a:r>
          </a:p>
        </p:txBody>
      </p:sp>
      <p:pic>
        <p:nvPicPr>
          <p:cNvPr id="27" name="Picture 26" descr="A person smiling at the camera&#10;&#10;Description automatically generated">
            <a:extLst>
              <a:ext uri="{FF2B5EF4-FFF2-40B4-BE49-F238E27FC236}">
                <a16:creationId xmlns:a16="http://schemas.microsoft.com/office/drawing/2014/main" id="{F9960907-249C-A90E-5E7C-F2BC15AF33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7425" y="6857999"/>
            <a:ext cx="3662094" cy="489292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p:nvPr/>
        </p:nvSpPr>
        <p:spPr>
          <a:xfrm>
            <a:off x="-66172" y="870712"/>
            <a:ext cx="13553572" cy="3268844"/>
          </a:xfrm>
          <a:prstGeom prst="rect">
            <a:avLst/>
          </a:prstGeom>
        </p:spPr>
        <p:txBody>
          <a:bodyPr vert="horz" wrap="square" lIns="0" tIns="12700" rIns="0" bIns="0" rtlCol="0">
            <a:spAutoFit/>
          </a:bodyPr>
          <a:lstStyle/>
          <a:p>
            <a:pPr marL="12700">
              <a:lnSpc>
                <a:spcPts val="6315"/>
              </a:lnSpc>
              <a:spcBef>
                <a:spcPts val="100"/>
              </a:spcBef>
              <a:tabLst>
                <a:tab pos="5165725" algn="l"/>
              </a:tabLst>
            </a:pPr>
            <a:r>
              <a:rPr sz="5500" spc="-610" dirty="0">
                <a:solidFill>
                  <a:srgbClr val="B3B3B3"/>
                </a:solidFill>
                <a:latin typeface="Lucida Sans Unicode"/>
                <a:cs typeface="Lucida Sans Unicode"/>
              </a:rPr>
              <a:t> </a:t>
            </a:r>
            <a:r>
              <a:rPr sz="5500" u="sng" dirty="0">
                <a:solidFill>
                  <a:srgbClr val="B3B3B3"/>
                </a:solidFill>
                <a:uFill>
                  <a:solidFill>
                    <a:srgbClr val="B3B3B3"/>
                  </a:solidFill>
                </a:uFill>
                <a:latin typeface="Lucida Sans Unicode"/>
                <a:cs typeface="Lucida Sans Unicode"/>
              </a:rPr>
              <a:t>	</a:t>
            </a:r>
            <a:endParaRPr lang="en-US" sz="5500" u="sng" dirty="0">
              <a:solidFill>
                <a:srgbClr val="B3B3B3"/>
              </a:solidFill>
              <a:uFill>
                <a:solidFill>
                  <a:srgbClr val="B3B3B3"/>
                </a:solidFill>
              </a:uFill>
              <a:latin typeface="Lucida Sans Unicode"/>
              <a:cs typeface="Lucida Sans Unicode"/>
            </a:endParaRPr>
          </a:p>
          <a:p>
            <a:pPr marL="979169">
              <a:lnSpc>
                <a:spcPts val="3195"/>
              </a:lnSpc>
            </a:pPr>
            <a:r>
              <a:rPr lang="en-US" sz="2000" spc="-10" dirty="0">
                <a:solidFill>
                  <a:srgbClr val="4D4D4D"/>
                </a:solidFill>
                <a:latin typeface="Lucida Sans Unicode"/>
                <a:cs typeface="Lucida Sans Unicode"/>
              </a:rPr>
              <a:t>On August 29</a:t>
            </a:r>
            <a:r>
              <a:rPr lang="en-US" sz="2000" spc="-10" baseline="30000" dirty="0">
                <a:solidFill>
                  <a:srgbClr val="4D4D4D"/>
                </a:solidFill>
                <a:latin typeface="Lucida Sans Unicode"/>
                <a:cs typeface="Lucida Sans Unicode"/>
              </a:rPr>
              <a:t>th</a:t>
            </a:r>
            <a:r>
              <a:rPr lang="en-US" sz="2000" spc="-10" dirty="0">
                <a:solidFill>
                  <a:srgbClr val="4D4D4D"/>
                </a:solidFill>
                <a:latin typeface="Lucida Sans Unicode"/>
                <a:cs typeface="Lucida Sans Unicode"/>
              </a:rPr>
              <a:t>  I was appointed to serve on the Florida League of Cities 2024-2025 Development, Code Compliance, and Redevelopment Committee, Legislative  Policy Committee chairs, vice chairs and members were appointed by Florida League of Cities</a:t>
            </a:r>
          </a:p>
          <a:p>
            <a:pPr marL="979169">
              <a:lnSpc>
                <a:spcPts val="3195"/>
              </a:lnSpc>
            </a:pPr>
            <a:r>
              <a:rPr lang="en-US" sz="2000" spc="-10" dirty="0">
                <a:solidFill>
                  <a:srgbClr val="4D4D4D"/>
                </a:solidFill>
                <a:latin typeface="Lucida Sans Unicode"/>
                <a:cs typeface="Lucida Sans Unicode"/>
              </a:rPr>
              <a:t>President Michael C. Blake, Mayor of Cocoa.</a:t>
            </a:r>
          </a:p>
          <a:p>
            <a:pPr marL="979169">
              <a:lnSpc>
                <a:spcPts val="3195"/>
              </a:lnSpc>
            </a:pPr>
            <a:endParaRPr lang="en-US" sz="2300" spc="-10" dirty="0">
              <a:solidFill>
                <a:srgbClr val="4D4D4D"/>
              </a:solidFill>
              <a:latin typeface="Lucida Sans Unicode"/>
              <a:cs typeface="Lucida Sans Unicode"/>
            </a:endParaRPr>
          </a:p>
          <a:p>
            <a:pPr marL="979169">
              <a:lnSpc>
                <a:spcPts val="3195"/>
              </a:lnSpc>
            </a:pPr>
            <a:endParaRPr lang="en-US" sz="2300" dirty="0">
              <a:latin typeface="Lucida Sans Unicode"/>
              <a:cs typeface="Lucida Sans Unicode"/>
            </a:endParaRPr>
          </a:p>
        </p:txBody>
      </p:sp>
      <p:sp>
        <p:nvSpPr>
          <p:cNvPr id="26" name="object 26"/>
          <p:cNvSpPr txBox="1"/>
          <p:nvPr/>
        </p:nvSpPr>
        <p:spPr>
          <a:xfrm>
            <a:off x="228600" y="3325236"/>
            <a:ext cx="12600459" cy="9291646"/>
          </a:xfrm>
          <a:prstGeom prst="rect">
            <a:avLst/>
          </a:prstGeom>
        </p:spPr>
        <p:txBody>
          <a:bodyPr vert="horz" wrap="square" lIns="0" tIns="78105" rIns="0" bIns="0" rtlCol="0">
            <a:spAutoFit/>
          </a:bodyPr>
          <a:lstStyle/>
          <a:p>
            <a:pPr marL="12700" marR="5080">
              <a:lnSpc>
                <a:spcPct val="100000"/>
              </a:lnSpc>
              <a:spcBef>
                <a:spcPts val="1610"/>
              </a:spcBef>
            </a:pPr>
            <a:r>
              <a:rPr lang="en-US" sz="2200" b="1" dirty="0">
                <a:solidFill>
                  <a:srgbClr val="4D4D4D"/>
                </a:solidFill>
                <a:latin typeface="Lucida Sans Unicode"/>
                <a:cs typeface="Lucida Sans Unicode"/>
              </a:rPr>
              <a:t>September 9, 2024</a:t>
            </a:r>
            <a:r>
              <a:rPr lang="en-US" sz="2200" dirty="0">
                <a:solidFill>
                  <a:srgbClr val="4D4D4D"/>
                </a:solidFill>
                <a:latin typeface="Lucida Sans Unicode"/>
                <a:cs typeface="Lucida Sans Unicode"/>
              </a:rPr>
              <a:t>, </a:t>
            </a:r>
          </a:p>
          <a:p>
            <a:pPr marL="355600" marR="5080" indent="-342900">
              <a:lnSpc>
                <a:spcPct val="100000"/>
              </a:lnSpc>
              <a:spcBef>
                <a:spcPts val="1610"/>
              </a:spcBef>
              <a:buFont typeface="Arial" panose="020B0604020202020204" pitchFamily="34" charset="0"/>
              <a:buChar char="•"/>
            </a:pPr>
            <a:r>
              <a:rPr lang="en-US" sz="2000" dirty="0" err="1">
                <a:solidFill>
                  <a:srgbClr val="4D4D4D"/>
                </a:solidFill>
                <a:latin typeface="Lucida Sans Unicode"/>
                <a:cs typeface="Lucida Sans Unicode"/>
              </a:rPr>
              <a:t>FLCitiesStrong</a:t>
            </a:r>
            <a:r>
              <a:rPr lang="en-US" sz="2000" dirty="0">
                <a:solidFill>
                  <a:srgbClr val="4D4D4D"/>
                </a:solidFill>
                <a:latin typeface="Lucida Sans Unicode"/>
                <a:cs typeface="Lucida Sans Unicode"/>
              </a:rPr>
              <a:t> September Webinar on zoom</a:t>
            </a:r>
          </a:p>
          <a:p>
            <a:pPr marL="355600" marR="5080" indent="-342900">
              <a:lnSpc>
                <a:spcPct val="100000"/>
              </a:lnSpc>
              <a:spcBef>
                <a:spcPts val="1610"/>
              </a:spcBef>
              <a:buFont typeface="Arial" panose="020B0604020202020204" pitchFamily="34" charset="0"/>
              <a:buChar char="•"/>
            </a:pPr>
            <a:r>
              <a:rPr lang="en-US" sz="2000" dirty="0">
                <a:solidFill>
                  <a:srgbClr val="4D4D4D"/>
                </a:solidFill>
                <a:latin typeface="Lucida Sans Unicode"/>
                <a:cs typeface="Lucida Sans Unicode"/>
              </a:rPr>
              <a:t>City Clerk interview</a:t>
            </a:r>
          </a:p>
          <a:p>
            <a:pPr marL="12700" marR="5080">
              <a:lnSpc>
                <a:spcPct val="100000"/>
              </a:lnSpc>
              <a:spcBef>
                <a:spcPts val="1610"/>
              </a:spcBef>
            </a:pPr>
            <a:r>
              <a:rPr lang="en-US" sz="2200" b="1" dirty="0">
                <a:solidFill>
                  <a:srgbClr val="4D4D4D"/>
                </a:solidFill>
                <a:latin typeface="Lucida Sans Unicode"/>
                <a:cs typeface="Lucida Sans Unicode"/>
              </a:rPr>
              <a:t> September 10, 2024</a:t>
            </a:r>
            <a:r>
              <a:rPr lang="en-US" sz="2200" dirty="0">
                <a:solidFill>
                  <a:srgbClr val="4D4D4D"/>
                </a:solidFill>
                <a:latin typeface="Lucida Sans Unicode"/>
                <a:cs typeface="Lucida Sans Unicode"/>
              </a:rPr>
              <a:t>, </a:t>
            </a:r>
          </a:p>
          <a:p>
            <a:pPr marL="355600" marR="5080" indent="-342900">
              <a:lnSpc>
                <a:spcPct val="100000"/>
              </a:lnSpc>
              <a:spcBef>
                <a:spcPts val="1610"/>
              </a:spcBef>
              <a:buFont typeface="Arial" panose="020B0604020202020204" pitchFamily="34" charset="0"/>
              <a:buChar char="•"/>
            </a:pPr>
            <a:r>
              <a:rPr lang="en-US" sz="2000" dirty="0">
                <a:solidFill>
                  <a:srgbClr val="4D4D4D"/>
                </a:solidFill>
                <a:latin typeface="Lucida Sans Unicode"/>
                <a:cs typeface="Lucida Sans Unicode"/>
              </a:rPr>
              <a:t>Bowling Green City Commission held its scheduled meeting. The agenda items were as follow: WWTF Advanced Wastewater Treatment for Public Access Reuse, Holy Child Utility Agreement, Presentation of City Accomplishments to Date</a:t>
            </a:r>
          </a:p>
          <a:p>
            <a:pPr marL="355600" marR="5080" indent="-342900">
              <a:lnSpc>
                <a:spcPct val="100000"/>
              </a:lnSpc>
              <a:spcBef>
                <a:spcPts val="1610"/>
              </a:spcBef>
              <a:buFont typeface="Arial" panose="020B0604020202020204" pitchFamily="34" charset="0"/>
              <a:buChar char="•"/>
            </a:pPr>
            <a:r>
              <a:rPr lang="en-US" sz="2000" dirty="0">
                <a:latin typeface="Lucida Sans Unicode"/>
                <a:cs typeface="Lucida Sans Unicode"/>
              </a:rPr>
              <a:t>FLC Legislative Policy Committees 101 on zoom</a:t>
            </a:r>
          </a:p>
          <a:p>
            <a:pPr marL="355600" marR="5080" indent="-342900">
              <a:lnSpc>
                <a:spcPct val="100000"/>
              </a:lnSpc>
              <a:spcBef>
                <a:spcPts val="1610"/>
              </a:spcBef>
              <a:buFont typeface="Arial" panose="020B0604020202020204" pitchFamily="34" charset="0"/>
              <a:buChar char="•"/>
            </a:pPr>
            <a:r>
              <a:rPr lang="en-US" sz="2000" dirty="0">
                <a:latin typeface="Lucida Sans Unicode"/>
                <a:cs typeface="Lucida Sans Unicode"/>
              </a:rPr>
              <a:t>City of Bowling Green Disaster Funding on zoom</a:t>
            </a:r>
          </a:p>
          <a:p>
            <a:pPr marL="12700" marR="5080">
              <a:lnSpc>
                <a:spcPct val="100000"/>
              </a:lnSpc>
              <a:spcBef>
                <a:spcPts val="1610"/>
              </a:spcBef>
            </a:pPr>
            <a:r>
              <a:rPr lang="en-US" sz="2200" b="1" dirty="0">
                <a:latin typeface="Lucida Sans Unicode"/>
                <a:cs typeface="Lucida Sans Unicode"/>
              </a:rPr>
              <a:t>September 11, 2024</a:t>
            </a:r>
          </a:p>
          <a:p>
            <a:pPr marL="355600" marR="5080" indent="-342900">
              <a:lnSpc>
                <a:spcPct val="100000"/>
              </a:lnSpc>
              <a:spcBef>
                <a:spcPts val="1610"/>
              </a:spcBef>
              <a:buFont typeface="Arial" panose="020B0604020202020204" pitchFamily="34" charset="0"/>
              <a:buChar char="•"/>
            </a:pPr>
            <a:r>
              <a:rPr lang="en-US" sz="2000" dirty="0">
                <a:latin typeface="Lucida Sans Unicode"/>
                <a:cs typeface="Lucida Sans Unicode"/>
              </a:rPr>
              <a:t>I had the opportunity to attend a Rotary luncheon, where I was invited by Mr. Tommy Griffin, Congressman Franklin’s field representative for the 18th District. Following the luncheon, I met with Mr. Griffin at my office to discuss the ongoing projects within the City of Bowling Green and potential future initiatives that Congressman Franklin could support</a:t>
            </a:r>
            <a:r>
              <a:rPr lang="en-US" sz="2000" b="1" dirty="0">
                <a:latin typeface="Lucida Sans Unicode"/>
                <a:cs typeface="Lucida Sans Unicode"/>
              </a:rPr>
              <a:t>.</a:t>
            </a:r>
          </a:p>
          <a:p>
            <a:pPr marL="355600" marR="5080" indent="-342900">
              <a:lnSpc>
                <a:spcPct val="100000"/>
              </a:lnSpc>
              <a:spcBef>
                <a:spcPts val="1610"/>
              </a:spcBef>
              <a:buFont typeface="Arial" panose="020B0604020202020204" pitchFamily="34" charset="0"/>
              <a:buChar char="•"/>
            </a:pPr>
            <a:r>
              <a:rPr lang="en-US" sz="2000" dirty="0">
                <a:latin typeface="Lucida Sans Unicode"/>
                <a:cs typeface="Lucida Sans Unicode"/>
              </a:rPr>
              <a:t>Cybersecurity Specialist Kickoff Meeting on zoom</a:t>
            </a:r>
          </a:p>
          <a:p>
            <a:pPr marL="355600" marR="5080" indent="-342900">
              <a:lnSpc>
                <a:spcPct val="100000"/>
              </a:lnSpc>
              <a:spcBef>
                <a:spcPts val="1610"/>
              </a:spcBef>
              <a:buFont typeface="Arial" panose="020B0604020202020204" pitchFamily="34" charset="0"/>
              <a:buChar char="•"/>
            </a:pPr>
            <a:r>
              <a:rPr lang="en-US" sz="2000" dirty="0">
                <a:latin typeface="Lucida Sans Unicode"/>
                <a:cs typeface="Lucida Sans Unicode"/>
              </a:rPr>
              <a:t>Grant Match on zoom</a:t>
            </a:r>
          </a:p>
          <a:p>
            <a:pPr marL="355600" marR="5080" indent="-342900">
              <a:lnSpc>
                <a:spcPct val="100000"/>
              </a:lnSpc>
              <a:spcBef>
                <a:spcPts val="1610"/>
              </a:spcBef>
              <a:buFont typeface="Arial" panose="020B0604020202020204" pitchFamily="34" charset="0"/>
              <a:buChar char="•"/>
            </a:pPr>
            <a:r>
              <a:rPr lang="en-US" sz="2000" dirty="0">
                <a:latin typeface="Lucida Sans Unicode"/>
                <a:cs typeface="Lucida Sans Unicode"/>
              </a:rPr>
              <a:t>Meet with Sheriff Crawford and Col. Roberts for animal services</a:t>
            </a:r>
            <a:endParaRPr lang="en-US" sz="2000" b="1" dirty="0">
              <a:latin typeface="Lucida Sans Unicode"/>
              <a:cs typeface="Lucida Sans Unicode"/>
            </a:endParaRPr>
          </a:p>
          <a:p>
            <a:pPr marL="12700" marR="5080">
              <a:lnSpc>
                <a:spcPct val="100000"/>
              </a:lnSpc>
              <a:spcBef>
                <a:spcPts val="1610"/>
              </a:spcBef>
            </a:pPr>
            <a:r>
              <a:rPr lang="en-US" sz="2200" b="1" dirty="0">
                <a:latin typeface="Lucida Sans Unicode"/>
                <a:cs typeface="Lucida Sans Unicode"/>
              </a:rPr>
              <a:t>September 12, 2024</a:t>
            </a:r>
          </a:p>
          <a:p>
            <a:pPr marL="355600" marR="5080" indent="-342900">
              <a:lnSpc>
                <a:spcPct val="100000"/>
              </a:lnSpc>
              <a:spcBef>
                <a:spcPts val="1610"/>
              </a:spcBef>
              <a:buFont typeface="Arial" panose="020B0604020202020204" pitchFamily="34" charset="0"/>
              <a:buChar char="•"/>
            </a:pPr>
            <a:r>
              <a:rPr lang="en-US" sz="2000" dirty="0">
                <a:latin typeface="Lucida Sans Unicode"/>
                <a:cs typeface="Lucida Sans Unicode"/>
              </a:rPr>
              <a:t>Sams. Gov for UEI# for the Police Department grant</a:t>
            </a:r>
          </a:p>
          <a:p>
            <a:pPr marL="355600" marR="5080" indent="-342900">
              <a:lnSpc>
                <a:spcPct val="100000"/>
              </a:lnSpc>
              <a:spcBef>
                <a:spcPts val="1610"/>
              </a:spcBef>
              <a:buFont typeface="Arial" panose="020B0604020202020204" pitchFamily="34" charset="0"/>
              <a:buChar char="•"/>
            </a:pPr>
            <a:r>
              <a:rPr lang="en-US" sz="2000" dirty="0">
                <a:latin typeface="Lucida Sans Unicode"/>
                <a:cs typeface="Lucida Sans Unicode"/>
              </a:rPr>
              <a:t>Meeting with administrative staff on next week goals</a:t>
            </a:r>
          </a:p>
        </p:txBody>
      </p:sp>
      <p:sp>
        <p:nvSpPr>
          <p:cNvPr id="27" name="object 27"/>
          <p:cNvSpPr txBox="1">
            <a:spLocks noGrp="1"/>
          </p:cNvSpPr>
          <p:nvPr>
            <p:ph type="title"/>
          </p:nvPr>
        </p:nvSpPr>
        <p:spPr>
          <a:xfrm>
            <a:off x="228600" y="86305"/>
            <a:ext cx="5315585" cy="843821"/>
          </a:xfrm>
          <a:prstGeom prst="rect">
            <a:avLst/>
          </a:prstGeom>
        </p:spPr>
        <p:txBody>
          <a:bodyPr vert="horz" wrap="square" lIns="0" tIns="12700" rIns="0" bIns="0" rtlCol="0">
            <a:spAutoFit/>
          </a:bodyPr>
          <a:lstStyle/>
          <a:p>
            <a:pPr marR="5080">
              <a:lnSpc>
                <a:spcPct val="100000"/>
              </a:lnSpc>
              <a:spcBef>
                <a:spcPts val="100"/>
              </a:spcBef>
            </a:pPr>
            <a:r>
              <a:rPr lang="en-US" sz="5400" dirty="0">
                <a:solidFill>
                  <a:schemeClr val="accent1"/>
                </a:solidFill>
                <a:latin typeface="+mj-lt"/>
                <a:ea typeface="Verdana" panose="020B0604030504040204" pitchFamily="34" charset="0"/>
              </a:rPr>
              <a:t>City Manager</a:t>
            </a:r>
            <a:endParaRPr sz="5400" spc="-270" dirty="0">
              <a:solidFill>
                <a:schemeClr val="accent1"/>
              </a:solidFill>
              <a:latin typeface="+mj-lt"/>
              <a:ea typeface="Verdana" panose="020B0604030504040204" pitchFamily="34" charset="0"/>
            </a:endParaRPr>
          </a:p>
        </p:txBody>
      </p:sp>
      <p:sp>
        <p:nvSpPr>
          <p:cNvPr id="38" name="object 38"/>
          <p:cNvSpPr txBox="1"/>
          <p:nvPr/>
        </p:nvSpPr>
        <p:spPr>
          <a:xfrm>
            <a:off x="12381645" y="12572004"/>
            <a:ext cx="104139" cy="177800"/>
          </a:xfrm>
          <a:prstGeom prst="rect">
            <a:avLst/>
          </a:prstGeom>
        </p:spPr>
        <p:txBody>
          <a:bodyPr vert="horz" wrap="square" lIns="0" tIns="12700" rIns="0" bIns="0" rtlCol="0">
            <a:spAutoFit/>
          </a:bodyPr>
          <a:lstStyle/>
          <a:p>
            <a:pPr marL="12700">
              <a:lnSpc>
                <a:spcPct val="100000"/>
              </a:lnSpc>
              <a:spcBef>
                <a:spcPts val="100"/>
              </a:spcBef>
            </a:pPr>
            <a:r>
              <a:rPr sz="1000" spc="-50" dirty="0">
                <a:solidFill>
                  <a:srgbClr val="4D4D4D"/>
                </a:solidFill>
                <a:latin typeface="Lucida Sans Unicode"/>
                <a:cs typeface="Lucida Sans Unicode"/>
              </a:rPr>
              <a:t>5</a:t>
            </a:r>
            <a:endParaRPr sz="1000" dirty="0">
              <a:latin typeface="Lucida Sans Unicode"/>
              <a:cs typeface="Lucida Sans Unicode"/>
            </a:endParaRPr>
          </a:p>
        </p:txBody>
      </p:sp>
      <p:pic>
        <p:nvPicPr>
          <p:cNvPr id="40" name="Picture 39">
            <a:extLst>
              <a:ext uri="{FF2B5EF4-FFF2-40B4-BE49-F238E27FC236}">
                <a16:creationId xmlns:a16="http://schemas.microsoft.com/office/drawing/2014/main" id="{D966FD5A-4166-5E9F-0C63-A9F19E879E00}"/>
              </a:ext>
            </a:extLst>
          </p:cNvPr>
          <p:cNvPicPr>
            <a:picLocks noChangeAspect="1"/>
          </p:cNvPicPr>
          <p:nvPr/>
        </p:nvPicPr>
        <p:blipFill>
          <a:blip r:embed="rId2"/>
          <a:stretch>
            <a:fillRect/>
          </a:stretch>
        </p:blipFill>
        <p:spPr>
          <a:xfrm>
            <a:off x="217811" y="893550"/>
            <a:ext cx="6492803" cy="7681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8701" y="4574526"/>
            <a:ext cx="3018790" cy="3018790"/>
          </a:xfrm>
          <a:custGeom>
            <a:avLst/>
            <a:gdLst/>
            <a:ahLst/>
            <a:cxnLst/>
            <a:rect l="l" t="t" r="r" b="b"/>
            <a:pathLst>
              <a:path w="3018790" h="3018790">
                <a:moveTo>
                  <a:pt x="1509369" y="3018739"/>
                </a:moveTo>
                <a:lnTo>
                  <a:pt x="1557283" y="3017993"/>
                </a:lnTo>
                <a:lnTo>
                  <a:pt x="1604824" y="3015769"/>
                </a:lnTo>
                <a:lnTo>
                  <a:pt x="1651971" y="3012090"/>
                </a:lnTo>
                <a:lnTo>
                  <a:pt x="1698701" y="3006979"/>
                </a:lnTo>
                <a:lnTo>
                  <a:pt x="1744993" y="3000456"/>
                </a:lnTo>
                <a:lnTo>
                  <a:pt x="1790824" y="2992544"/>
                </a:lnTo>
                <a:lnTo>
                  <a:pt x="1836172" y="2983265"/>
                </a:lnTo>
                <a:lnTo>
                  <a:pt x="1881016" y="2972641"/>
                </a:lnTo>
                <a:lnTo>
                  <a:pt x="1925332" y="2960695"/>
                </a:lnTo>
                <a:lnTo>
                  <a:pt x="1969099" y="2947448"/>
                </a:lnTo>
                <a:lnTo>
                  <a:pt x="2012295" y="2932923"/>
                </a:lnTo>
                <a:lnTo>
                  <a:pt x="2054897" y="2917141"/>
                </a:lnTo>
                <a:lnTo>
                  <a:pt x="2096884" y="2900125"/>
                </a:lnTo>
                <a:lnTo>
                  <a:pt x="2138234" y="2881897"/>
                </a:lnTo>
                <a:lnTo>
                  <a:pt x="2178924" y="2862479"/>
                </a:lnTo>
                <a:lnTo>
                  <a:pt x="2218932" y="2841893"/>
                </a:lnTo>
                <a:lnTo>
                  <a:pt x="2258236" y="2820161"/>
                </a:lnTo>
                <a:lnTo>
                  <a:pt x="2296814" y="2797305"/>
                </a:lnTo>
                <a:lnTo>
                  <a:pt x="2334645" y="2773347"/>
                </a:lnTo>
                <a:lnTo>
                  <a:pt x="2371705" y="2748310"/>
                </a:lnTo>
                <a:lnTo>
                  <a:pt x="2407973" y="2722216"/>
                </a:lnTo>
                <a:lnTo>
                  <a:pt x="2443426" y="2695086"/>
                </a:lnTo>
                <a:lnTo>
                  <a:pt x="2478043" y="2666943"/>
                </a:lnTo>
                <a:lnTo>
                  <a:pt x="2511802" y="2637808"/>
                </a:lnTo>
                <a:lnTo>
                  <a:pt x="2544680" y="2607705"/>
                </a:lnTo>
                <a:lnTo>
                  <a:pt x="2576655" y="2576655"/>
                </a:lnTo>
                <a:lnTo>
                  <a:pt x="2607705" y="2544680"/>
                </a:lnTo>
                <a:lnTo>
                  <a:pt x="2637808" y="2511802"/>
                </a:lnTo>
                <a:lnTo>
                  <a:pt x="2666943" y="2478043"/>
                </a:lnTo>
                <a:lnTo>
                  <a:pt x="2695086" y="2443426"/>
                </a:lnTo>
                <a:lnTo>
                  <a:pt x="2722216" y="2407973"/>
                </a:lnTo>
                <a:lnTo>
                  <a:pt x="2748310" y="2371705"/>
                </a:lnTo>
                <a:lnTo>
                  <a:pt x="2773347" y="2334645"/>
                </a:lnTo>
                <a:lnTo>
                  <a:pt x="2797305" y="2296814"/>
                </a:lnTo>
                <a:lnTo>
                  <a:pt x="2820161" y="2258236"/>
                </a:lnTo>
                <a:lnTo>
                  <a:pt x="2841893" y="2218932"/>
                </a:lnTo>
                <a:lnTo>
                  <a:pt x="2862479" y="2178924"/>
                </a:lnTo>
                <a:lnTo>
                  <a:pt x="2881897" y="2138234"/>
                </a:lnTo>
                <a:lnTo>
                  <a:pt x="2900125" y="2096884"/>
                </a:lnTo>
                <a:lnTo>
                  <a:pt x="2917141" y="2054897"/>
                </a:lnTo>
                <a:lnTo>
                  <a:pt x="2932923" y="2012295"/>
                </a:lnTo>
                <a:lnTo>
                  <a:pt x="2947448" y="1969099"/>
                </a:lnTo>
                <a:lnTo>
                  <a:pt x="2960695" y="1925332"/>
                </a:lnTo>
                <a:lnTo>
                  <a:pt x="2972641" y="1881016"/>
                </a:lnTo>
                <a:lnTo>
                  <a:pt x="2983265" y="1836172"/>
                </a:lnTo>
                <a:lnTo>
                  <a:pt x="2992544" y="1790824"/>
                </a:lnTo>
                <a:lnTo>
                  <a:pt x="3000456" y="1744993"/>
                </a:lnTo>
                <a:lnTo>
                  <a:pt x="3006979" y="1698701"/>
                </a:lnTo>
                <a:lnTo>
                  <a:pt x="3012090" y="1651971"/>
                </a:lnTo>
                <a:lnTo>
                  <a:pt x="3015769" y="1604824"/>
                </a:lnTo>
                <a:lnTo>
                  <a:pt x="3017993" y="1557283"/>
                </a:lnTo>
                <a:lnTo>
                  <a:pt x="3018739" y="1509369"/>
                </a:lnTo>
                <a:lnTo>
                  <a:pt x="3017993" y="1461455"/>
                </a:lnTo>
                <a:lnTo>
                  <a:pt x="3015769" y="1413914"/>
                </a:lnTo>
                <a:lnTo>
                  <a:pt x="3012090" y="1366767"/>
                </a:lnTo>
                <a:lnTo>
                  <a:pt x="3006979" y="1320037"/>
                </a:lnTo>
                <a:lnTo>
                  <a:pt x="3000456" y="1273745"/>
                </a:lnTo>
                <a:lnTo>
                  <a:pt x="2992544" y="1227914"/>
                </a:lnTo>
                <a:lnTo>
                  <a:pt x="2983265" y="1182566"/>
                </a:lnTo>
                <a:lnTo>
                  <a:pt x="2972641" y="1137723"/>
                </a:lnTo>
                <a:lnTo>
                  <a:pt x="2960695" y="1093406"/>
                </a:lnTo>
                <a:lnTo>
                  <a:pt x="2947448" y="1049639"/>
                </a:lnTo>
                <a:lnTo>
                  <a:pt x="2932923" y="1006444"/>
                </a:lnTo>
                <a:lnTo>
                  <a:pt x="2917141" y="963841"/>
                </a:lnTo>
                <a:lnTo>
                  <a:pt x="2900125" y="921854"/>
                </a:lnTo>
                <a:lnTo>
                  <a:pt x="2881897" y="880504"/>
                </a:lnTo>
                <a:lnTo>
                  <a:pt x="2862479" y="839815"/>
                </a:lnTo>
                <a:lnTo>
                  <a:pt x="2841893" y="799806"/>
                </a:lnTo>
                <a:lnTo>
                  <a:pt x="2820161" y="760502"/>
                </a:lnTo>
                <a:lnTo>
                  <a:pt x="2797305" y="721924"/>
                </a:lnTo>
                <a:lnTo>
                  <a:pt x="2773347" y="684094"/>
                </a:lnTo>
                <a:lnTo>
                  <a:pt x="2748310" y="647033"/>
                </a:lnTo>
                <a:lnTo>
                  <a:pt x="2722216" y="610766"/>
                </a:lnTo>
                <a:lnTo>
                  <a:pt x="2695086" y="575312"/>
                </a:lnTo>
                <a:lnTo>
                  <a:pt x="2666943" y="540695"/>
                </a:lnTo>
                <a:lnTo>
                  <a:pt x="2637808" y="506936"/>
                </a:lnTo>
                <a:lnTo>
                  <a:pt x="2607705" y="474058"/>
                </a:lnTo>
                <a:lnTo>
                  <a:pt x="2576655" y="442083"/>
                </a:lnTo>
                <a:lnTo>
                  <a:pt x="2544680" y="411033"/>
                </a:lnTo>
                <a:lnTo>
                  <a:pt x="2511802" y="380930"/>
                </a:lnTo>
                <a:lnTo>
                  <a:pt x="2478043" y="351795"/>
                </a:lnTo>
                <a:lnTo>
                  <a:pt x="2443426" y="323652"/>
                </a:lnTo>
                <a:lnTo>
                  <a:pt x="2407973" y="296522"/>
                </a:lnTo>
                <a:lnTo>
                  <a:pt x="2371705" y="270428"/>
                </a:lnTo>
                <a:lnTo>
                  <a:pt x="2334645" y="245391"/>
                </a:lnTo>
                <a:lnTo>
                  <a:pt x="2296814" y="221433"/>
                </a:lnTo>
                <a:lnTo>
                  <a:pt x="2258236" y="198578"/>
                </a:lnTo>
                <a:lnTo>
                  <a:pt x="2218932" y="176846"/>
                </a:lnTo>
                <a:lnTo>
                  <a:pt x="2178924" y="156259"/>
                </a:lnTo>
                <a:lnTo>
                  <a:pt x="2138234" y="136841"/>
                </a:lnTo>
                <a:lnTo>
                  <a:pt x="2096884" y="118613"/>
                </a:lnTo>
                <a:lnTo>
                  <a:pt x="2054897" y="101597"/>
                </a:lnTo>
                <a:lnTo>
                  <a:pt x="2012295" y="85815"/>
                </a:lnTo>
                <a:lnTo>
                  <a:pt x="1969099" y="71290"/>
                </a:lnTo>
                <a:lnTo>
                  <a:pt x="1925332" y="58043"/>
                </a:lnTo>
                <a:lnTo>
                  <a:pt x="1881016" y="46097"/>
                </a:lnTo>
                <a:lnTo>
                  <a:pt x="1836172" y="35473"/>
                </a:lnTo>
                <a:lnTo>
                  <a:pt x="1790824" y="26195"/>
                </a:lnTo>
                <a:lnTo>
                  <a:pt x="1744993" y="18283"/>
                </a:lnTo>
                <a:lnTo>
                  <a:pt x="1698701" y="11760"/>
                </a:lnTo>
                <a:lnTo>
                  <a:pt x="1651971" y="6648"/>
                </a:lnTo>
                <a:lnTo>
                  <a:pt x="1604824" y="2969"/>
                </a:lnTo>
                <a:lnTo>
                  <a:pt x="1557283" y="746"/>
                </a:lnTo>
                <a:lnTo>
                  <a:pt x="1509369" y="0"/>
                </a:lnTo>
                <a:lnTo>
                  <a:pt x="1461455" y="746"/>
                </a:lnTo>
                <a:lnTo>
                  <a:pt x="1413914" y="2969"/>
                </a:lnTo>
                <a:lnTo>
                  <a:pt x="1366767" y="6648"/>
                </a:lnTo>
                <a:lnTo>
                  <a:pt x="1320037" y="11760"/>
                </a:lnTo>
                <a:lnTo>
                  <a:pt x="1273745" y="18283"/>
                </a:lnTo>
                <a:lnTo>
                  <a:pt x="1227914" y="26195"/>
                </a:lnTo>
                <a:lnTo>
                  <a:pt x="1182566" y="35473"/>
                </a:lnTo>
                <a:lnTo>
                  <a:pt x="1137723" y="46097"/>
                </a:lnTo>
                <a:lnTo>
                  <a:pt x="1093406" y="58043"/>
                </a:lnTo>
                <a:lnTo>
                  <a:pt x="1049639" y="71290"/>
                </a:lnTo>
                <a:lnTo>
                  <a:pt x="1006444" y="85815"/>
                </a:lnTo>
                <a:lnTo>
                  <a:pt x="963841" y="101597"/>
                </a:lnTo>
                <a:lnTo>
                  <a:pt x="921854" y="118613"/>
                </a:lnTo>
                <a:lnTo>
                  <a:pt x="880504" y="136841"/>
                </a:lnTo>
                <a:lnTo>
                  <a:pt x="839815" y="156259"/>
                </a:lnTo>
                <a:lnTo>
                  <a:pt x="799806" y="176846"/>
                </a:lnTo>
                <a:lnTo>
                  <a:pt x="760502" y="198578"/>
                </a:lnTo>
                <a:lnTo>
                  <a:pt x="721924" y="221433"/>
                </a:lnTo>
                <a:lnTo>
                  <a:pt x="684094" y="245391"/>
                </a:lnTo>
                <a:lnTo>
                  <a:pt x="647033" y="270428"/>
                </a:lnTo>
                <a:lnTo>
                  <a:pt x="610766" y="296522"/>
                </a:lnTo>
                <a:lnTo>
                  <a:pt x="575312" y="323652"/>
                </a:lnTo>
                <a:lnTo>
                  <a:pt x="540695" y="351795"/>
                </a:lnTo>
                <a:lnTo>
                  <a:pt x="506936" y="380930"/>
                </a:lnTo>
                <a:lnTo>
                  <a:pt x="474058" y="411033"/>
                </a:lnTo>
                <a:lnTo>
                  <a:pt x="442083" y="442083"/>
                </a:lnTo>
                <a:lnTo>
                  <a:pt x="411033" y="474058"/>
                </a:lnTo>
                <a:lnTo>
                  <a:pt x="380930" y="506936"/>
                </a:lnTo>
                <a:lnTo>
                  <a:pt x="351795" y="540695"/>
                </a:lnTo>
                <a:lnTo>
                  <a:pt x="323652" y="575312"/>
                </a:lnTo>
                <a:lnTo>
                  <a:pt x="296522" y="610766"/>
                </a:lnTo>
                <a:lnTo>
                  <a:pt x="270428" y="647033"/>
                </a:lnTo>
                <a:lnTo>
                  <a:pt x="245391" y="684094"/>
                </a:lnTo>
                <a:lnTo>
                  <a:pt x="221433" y="721924"/>
                </a:lnTo>
                <a:lnTo>
                  <a:pt x="198578" y="760502"/>
                </a:lnTo>
                <a:lnTo>
                  <a:pt x="176846" y="799806"/>
                </a:lnTo>
                <a:lnTo>
                  <a:pt x="156259" y="839815"/>
                </a:lnTo>
                <a:lnTo>
                  <a:pt x="136841" y="880504"/>
                </a:lnTo>
                <a:lnTo>
                  <a:pt x="118613" y="921854"/>
                </a:lnTo>
                <a:lnTo>
                  <a:pt x="101597" y="963841"/>
                </a:lnTo>
                <a:lnTo>
                  <a:pt x="85815" y="1006444"/>
                </a:lnTo>
                <a:lnTo>
                  <a:pt x="71290" y="1049639"/>
                </a:lnTo>
                <a:lnTo>
                  <a:pt x="58043" y="1093406"/>
                </a:lnTo>
                <a:lnTo>
                  <a:pt x="46097" y="1137723"/>
                </a:lnTo>
                <a:lnTo>
                  <a:pt x="35473" y="1182566"/>
                </a:lnTo>
                <a:lnTo>
                  <a:pt x="26195" y="1227914"/>
                </a:lnTo>
                <a:lnTo>
                  <a:pt x="18283" y="1273745"/>
                </a:lnTo>
                <a:lnTo>
                  <a:pt x="11760" y="1320037"/>
                </a:lnTo>
                <a:lnTo>
                  <a:pt x="6648" y="1366767"/>
                </a:lnTo>
                <a:lnTo>
                  <a:pt x="2969" y="1413914"/>
                </a:lnTo>
                <a:lnTo>
                  <a:pt x="746" y="1461455"/>
                </a:lnTo>
                <a:lnTo>
                  <a:pt x="0" y="1509369"/>
                </a:lnTo>
                <a:lnTo>
                  <a:pt x="746" y="1557283"/>
                </a:lnTo>
                <a:lnTo>
                  <a:pt x="2969" y="1604824"/>
                </a:lnTo>
                <a:lnTo>
                  <a:pt x="6648" y="1651971"/>
                </a:lnTo>
                <a:lnTo>
                  <a:pt x="11760" y="1698701"/>
                </a:lnTo>
                <a:lnTo>
                  <a:pt x="18283" y="1744993"/>
                </a:lnTo>
                <a:lnTo>
                  <a:pt x="26195" y="1790824"/>
                </a:lnTo>
                <a:lnTo>
                  <a:pt x="35473" y="1836172"/>
                </a:lnTo>
                <a:lnTo>
                  <a:pt x="46097" y="1881016"/>
                </a:lnTo>
                <a:lnTo>
                  <a:pt x="58043" y="1925332"/>
                </a:lnTo>
                <a:lnTo>
                  <a:pt x="71290" y="1969099"/>
                </a:lnTo>
                <a:lnTo>
                  <a:pt x="85815" y="2012295"/>
                </a:lnTo>
                <a:lnTo>
                  <a:pt x="101597" y="2054897"/>
                </a:lnTo>
                <a:lnTo>
                  <a:pt x="118613" y="2096884"/>
                </a:lnTo>
                <a:lnTo>
                  <a:pt x="136841" y="2138234"/>
                </a:lnTo>
                <a:lnTo>
                  <a:pt x="156259" y="2178924"/>
                </a:lnTo>
                <a:lnTo>
                  <a:pt x="176846" y="2218932"/>
                </a:lnTo>
                <a:lnTo>
                  <a:pt x="198578" y="2258236"/>
                </a:lnTo>
                <a:lnTo>
                  <a:pt x="221433" y="2296814"/>
                </a:lnTo>
                <a:lnTo>
                  <a:pt x="245391" y="2334645"/>
                </a:lnTo>
                <a:lnTo>
                  <a:pt x="270428" y="2371705"/>
                </a:lnTo>
                <a:lnTo>
                  <a:pt x="296522" y="2407973"/>
                </a:lnTo>
                <a:lnTo>
                  <a:pt x="323652" y="2443426"/>
                </a:lnTo>
                <a:lnTo>
                  <a:pt x="351795" y="2478043"/>
                </a:lnTo>
                <a:lnTo>
                  <a:pt x="380930" y="2511802"/>
                </a:lnTo>
                <a:lnTo>
                  <a:pt x="411033" y="2544680"/>
                </a:lnTo>
                <a:lnTo>
                  <a:pt x="442083" y="2576655"/>
                </a:lnTo>
                <a:lnTo>
                  <a:pt x="474058" y="2607705"/>
                </a:lnTo>
                <a:lnTo>
                  <a:pt x="506936" y="2637808"/>
                </a:lnTo>
                <a:lnTo>
                  <a:pt x="540695" y="2666943"/>
                </a:lnTo>
                <a:lnTo>
                  <a:pt x="575312" y="2695086"/>
                </a:lnTo>
                <a:lnTo>
                  <a:pt x="610766" y="2722216"/>
                </a:lnTo>
                <a:lnTo>
                  <a:pt x="647033" y="2748310"/>
                </a:lnTo>
                <a:lnTo>
                  <a:pt x="684094" y="2773347"/>
                </a:lnTo>
                <a:lnTo>
                  <a:pt x="721924" y="2797305"/>
                </a:lnTo>
                <a:lnTo>
                  <a:pt x="760502" y="2820161"/>
                </a:lnTo>
                <a:lnTo>
                  <a:pt x="799806" y="2841893"/>
                </a:lnTo>
                <a:lnTo>
                  <a:pt x="839815" y="2862479"/>
                </a:lnTo>
                <a:lnTo>
                  <a:pt x="880504" y="2881897"/>
                </a:lnTo>
                <a:lnTo>
                  <a:pt x="921854" y="2900125"/>
                </a:lnTo>
                <a:lnTo>
                  <a:pt x="963841" y="2917141"/>
                </a:lnTo>
                <a:lnTo>
                  <a:pt x="1006444" y="2932923"/>
                </a:lnTo>
                <a:lnTo>
                  <a:pt x="1049639" y="2947448"/>
                </a:lnTo>
                <a:lnTo>
                  <a:pt x="1093406" y="2960695"/>
                </a:lnTo>
                <a:lnTo>
                  <a:pt x="1137723" y="2972641"/>
                </a:lnTo>
                <a:lnTo>
                  <a:pt x="1182566" y="2983265"/>
                </a:lnTo>
                <a:lnTo>
                  <a:pt x="1227914" y="2992544"/>
                </a:lnTo>
                <a:lnTo>
                  <a:pt x="1273745" y="3000456"/>
                </a:lnTo>
                <a:lnTo>
                  <a:pt x="1320037" y="3006979"/>
                </a:lnTo>
                <a:lnTo>
                  <a:pt x="1366767" y="3012090"/>
                </a:lnTo>
                <a:lnTo>
                  <a:pt x="1413914" y="3015769"/>
                </a:lnTo>
                <a:lnTo>
                  <a:pt x="1461455" y="3017993"/>
                </a:lnTo>
                <a:lnTo>
                  <a:pt x="1509369" y="3018739"/>
                </a:lnTo>
                <a:close/>
              </a:path>
            </a:pathLst>
          </a:custGeom>
          <a:ln w="26644">
            <a:solidFill>
              <a:srgbClr val="FFFFFF"/>
            </a:solidFill>
          </a:ln>
        </p:spPr>
        <p:txBody>
          <a:bodyPr wrap="square" lIns="0" tIns="0" rIns="0" bIns="0" rtlCol="0"/>
          <a:lstStyle/>
          <a:p>
            <a:endParaRPr/>
          </a:p>
        </p:txBody>
      </p:sp>
      <p:sp>
        <p:nvSpPr>
          <p:cNvPr id="3" name="object 3"/>
          <p:cNvSpPr/>
          <p:nvPr/>
        </p:nvSpPr>
        <p:spPr>
          <a:xfrm>
            <a:off x="5348630" y="4574526"/>
            <a:ext cx="3018790" cy="3018790"/>
          </a:xfrm>
          <a:custGeom>
            <a:avLst/>
            <a:gdLst/>
            <a:ahLst/>
            <a:cxnLst/>
            <a:rect l="l" t="t" r="r" b="b"/>
            <a:pathLst>
              <a:path w="3018790" h="3018790">
                <a:moveTo>
                  <a:pt x="1509369" y="3018739"/>
                </a:moveTo>
                <a:lnTo>
                  <a:pt x="1557283" y="3017993"/>
                </a:lnTo>
                <a:lnTo>
                  <a:pt x="1604824" y="3015769"/>
                </a:lnTo>
                <a:lnTo>
                  <a:pt x="1651971" y="3012090"/>
                </a:lnTo>
                <a:lnTo>
                  <a:pt x="1698701" y="3006979"/>
                </a:lnTo>
                <a:lnTo>
                  <a:pt x="1744993" y="3000456"/>
                </a:lnTo>
                <a:lnTo>
                  <a:pt x="1790824" y="2992544"/>
                </a:lnTo>
                <a:lnTo>
                  <a:pt x="1836172" y="2983265"/>
                </a:lnTo>
                <a:lnTo>
                  <a:pt x="1881016" y="2972641"/>
                </a:lnTo>
                <a:lnTo>
                  <a:pt x="1925332" y="2960695"/>
                </a:lnTo>
                <a:lnTo>
                  <a:pt x="1969099" y="2947448"/>
                </a:lnTo>
                <a:lnTo>
                  <a:pt x="2012295" y="2932923"/>
                </a:lnTo>
                <a:lnTo>
                  <a:pt x="2054897" y="2917141"/>
                </a:lnTo>
                <a:lnTo>
                  <a:pt x="2096884" y="2900125"/>
                </a:lnTo>
                <a:lnTo>
                  <a:pt x="2138234" y="2881897"/>
                </a:lnTo>
                <a:lnTo>
                  <a:pt x="2178924" y="2862479"/>
                </a:lnTo>
                <a:lnTo>
                  <a:pt x="2218932" y="2841893"/>
                </a:lnTo>
                <a:lnTo>
                  <a:pt x="2258236" y="2820161"/>
                </a:lnTo>
                <a:lnTo>
                  <a:pt x="2296814" y="2797305"/>
                </a:lnTo>
                <a:lnTo>
                  <a:pt x="2334645" y="2773347"/>
                </a:lnTo>
                <a:lnTo>
                  <a:pt x="2371705" y="2748310"/>
                </a:lnTo>
                <a:lnTo>
                  <a:pt x="2407973" y="2722216"/>
                </a:lnTo>
                <a:lnTo>
                  <a:pt x="2443426" y="2695086"/>
                </a:lnTo>
                <a:lnTo>
                  <a:pt x="2478043" y="2666943"/>
                </a:lnTo>
                <a:lnTo>
                  <a:pt x="2511802" y="2637808"/>
                </a:lnTo>
                <a:lnTo>
                  <a:pt x="2544680" y="2607705"/>
                </a:lnTo>
                <a:lnTo>
                  <a:pt x="2576655" y="2576655"/>
                </a:lnTo>
                <a:lnTo>
                  <a:pt x="2607705" y="2544680"/>
                </a:lnTo>
                <a:lnTo>
                  <a:pt x="2637808" y="2511802"/>
                </a:lnTo>
                <a:lnTo>
                  <a:pt x="2666943" y="2478043"/>
                </a:lnTo>
                <a:lnTo>
                  <a:pt x="2695086" y="2443426"/>
                </a:lnTo>
                <a:lnTo>
                  <a:pt x="2722216" y="2407973"/>
                </a:lnTo>
                <a:lnTo>
                  <a:pt x="2748310" y="2371705"/>
                </a:lnTo>
                <a:lnTo>
                  <a:pt x="2773347" y="2334645"/>
                </a:lnTo>
                <a:lnTo>
                  <a:pt x="2797305" y="2296814"/>
                </a:lnTo>
                <a:lnTo>
                  <a:pt x="2820161" y="2258236"/>
                </a:lnTo>
                <a:lnTo>
                  <a:pt x="2841893" y="2218932"/>
                </a:lnTo>
                <a:lnTo>
                  <a:pt x="2862479" y="2178924"/>
                </a:lnTo>
                <a:lnTo>
                  <a:pt x="2881897" y="2138234"/>
                </a:lnTo>
                <a:lnTo>
                  <a:pt x="2900125" y="2096884"/>
                </a:lnTo>
                <a:lnTo>
                  <a:pt x="2917141" y="2054897"/>
                </a:lnTo>
                <a:lnTo>
                  <a:pt x="2932923" y="2012295"/>
                </a:lnTo>
                <a:lnTo>
                  <a:pt x="2947448" y="1969099"/>
                </a:lnTo>
                <a:lnTo>
                  <a:pt x="2960695" y="1925332"/>
                </a:lnTo>
                <a:lnTo>
                  <a:pt x="2972641" y="1881016"/>
                </a:lnTo>
                <a:lnTo>
                  <a:pt x="2983265" y="1836172"/>
                </a:lnTo>
                <a:lnTo>
                  <a:pt x="2992544" y="1790824"/>
                </a:lnTo>
                <a:lnTo>
                  <a:pt x="3000456" y="1744993"/>
                </a:lnTo>
                <a:lnTo>
                  <a:pt x="3006979" y="1698701"/>
                </a:lnTo>
                <a:lnTo>
                  <a:pt x="3012090" y="1651971"/>
                </a:lnTo>
                <a:lnTo>
                  <a:pt x="3015769" y="1604824"/>
                </a:lnTo>
                <a:lnTo>
                  <a:pt x="3017993" y="1557283"/>
                </a:lnTo>
                <a:lnTo>
                  <a:pt x="3018739" y="1509369"/>
                </a:lnTo>
                <a:lnTo>
                  <a:pt x="3017993" y="1461455"/>
                </a:lnTo>
                <a:lnTo>
                  <a:pt x="3015769" y="1413914"/>
                </a:lnTo>
                <a:lnTo>
                  <a:pt x="3012090" y="1366767"/>
                </a:lnTo>
                <a:lnTo>
                  <a:pt x="3006979" y="1320037"/>
                </a:lnTo>
                <a:lnTo>
                  <a:pt x="3000456" y="1273745"/>
                </a:lnTo>
                <a:lnTo>
                  <a:pt x="2992544" y="1227914"/>
                </a:lnTo>
                <a:lnTo>
                  <a:pt x="2983265" y="1182566"/>
                </a:lnTo>
                <a:lnTo>
                  <a:pt x="2972641" y="1137723"/>
                </a:lnTo>
                <a:lnTo>
                  <a:pt x="2960695" y="1093406"/>
                </a:lnTo>
                <a:lnTo>
                  <a:pt x="2947448" y="1049639"/>
                </a:lnTo>
                <a:lnTo>
                  <a:pt x="2932923" y="1006444"/>
                </a:lnTo>
                <a:lnTo>
                  <a:pt x="2917141" y="963841"/>
                </a:lnTo>
                <a:lnTo>
                  <a:pt x="2900125" y="921854"/>
                </a:lnTo>
                <a:lnTo>
                  <a:pt x="2881897" y="880504"/>
                </a:lnTo>
                <a:lnTo>
                  <a:pt x="2862479" y="839815"/>
                </a:lnTo>
                <a:lnTo>
                  <a:pt x="2841893" y="799806"/>
                </a:lnTo>
                <a:lnTo>
                  <a:pt x="2820161" y="760502"/>
                </a:lnTo>
                <a:lnTo>
                  <a:pt x="2797305" y="721924"/>
                </a:lnTo>
                <a:lnTo>
                  <a:pt x="2773347" y="684094"/>
                </a:lnTo>
                <a:lnTo>
                  <a:pt x="2748310" y="647033"/>
                </a:lnTo>
                <a:lnTo>
                  <a:pt x="2722216" y="610766"/>
                </a:lnTo>
                <a:lnTo>
                  <a:pt x="2695086" y="575312"/>
                </a:lnTo>
                <a:lnTo>
                  <a:pt x="2666943" y="540695"/>
                </a:lnTo>
                <a:lnTo>
                  <a:pt x="2637808" y="506936"/>
                </a:lnTo>
                <a:lnTo>
                  <a:pt x="2607705" y="474058"/>
                </a:lnTo>
                <a:lnTo>
                  <a:pt x="2576655" y="442083"/>
                </a:lnTo>
                <a:lnTo>
                  <a:pt x="2544680" y="411033"/>
                </a:lnTo>
                <a:lnTo>
                  <a:pt x="2511802" y="380930"/>
                </a:lnTo>
                <a:lnTo>
                  <a:pt x="2478043" y="351795"/>
                </a:lnTo>
                <a:lnTo>
                  <a:pt x="2443426" y="323652"/>
                </a:lnTo>
                <a:lnTo>
                  <a:pt x="2407973" y="296522"/>
                </a:lnTo>
                <a:lnTo>
                  <a:pt x="2371705" y="270428"/>
                </a:lnTo>
                <a:lnTo>
                  <a:pt x="2334645" y="245391"/>
                </a:lnTo>
                <a:lnTo>
                  <a:pt x="2296814" y="221433"/>
                </a:lnTo>
                <a:lnTo>
                  <a:pt x="2258236" y="198578"/>
                </a:lnTo>
                <a:lnTo>
                  <a:pt x="2218932" y="176846"/>
                </a:lnTo>
                <a:lnTo>
                  <a:pt x="2178924" y="156259"/>
                </a:lnTo>
                <a:lnTo>
                  <a:pt x="2138234" y="136841"/>
                </a:lnTo>
                <a:lnTo>
                  <a:pt x="2096884" y="118613"/>
                </a:lnTo>
                <a:lnTo>
                  <a:pt x="2054897" y="101597"/>
                </a:lnTo>
                <a:lnTo>
                  <a:pt x="2012295" y="85815"/>
                </a:lnTo>
                <a:lnTo>
                  <a:pt x="1969099" y="71290"/>
                </a:lnTo>
                <a:lnTo>
                  <a:pt x="1925332" y="58043"/>
                </a:lnTo>
                <a:lnTo>
                  <a:pt x="1881016" y="46097"/>
                </a:lnTo>
                <a:lnTo>
                  <a:pt x="1836172" y="35473"/>
                </a:lnTo>
                <a:lnTo>
                  <a:pt x="1790824" y="26195"/>
                </a:lnTo>
                <a:lnTo>
                  <a:pt x="1744993" y="18283"/>
                </a:lnTo>
                <a:lnTo>
                  <a:pt x="1698701" y="11760"/>
                </a:lnTo>
                <a:lnTo>
                  <a:pt x="1651971" y="6648"/>
                </a:lnTo>
                <a:lnTo>
                  <a:pt x="1604824" y="2969"/>
                </a:lnTo>
                <a:lnTo>
                  <a:pt x="1557283" y="746"/>
                </a:lnTo>
                <a:lnTo>
                  <a:pt x="1509369" y="0"/>
                </a:lnTo>
                <a:lnTo>
                  <a:pt x="1461455" y="746"/>
                </a:lnTo>
                <a:lnTo>
                  <a:pt x="1413914" y="2969"/>
                </a:lnTo>
                <a:lnTo>
                  <a:pt x="1366767" y="6648"/>
                </a:lnTo>
                <a:lnTo>
                  <a:pt x="1320037" y="11760"/>
                </a:lnTo>
                <a:lnTo>
                  <a:pt x="1273745" y="18283"/>
                </a:lnTo>
                <a:lnTo>
                  <a:pt x="1227914" y="26195"/>
                </a:lnTo>
                <a:lnTo>
                  <a:pt x="1182566" y="35473"/>
                </a:lnTo>
                <a:lnTo>
                  <a:pt x="1137723" y="46097"/>
                </a:lnTo>
                <a:lnTo>
                  <a:pt x="1093406" y="58043"/>
                </a:lnTo>
                <a:lnTo>
                  <a:pt x="1049639" y="71290"/>
                </a:lnTo>
                <a:lnTo>
                  <a:pt x="1006444" y="85815"/>
                </a:lnTo>
                <a:lnTo>
                  <a:pt x="963841" y="101597"/>
                </a:lnTo>
                <a:lnTo>
                  <a:pt x="921854" y="118613"/>
                </a:lnTo>
                <a:lnTo>
                  <a:pt x="880504" y="136841"/>
                </a:lnTo>
                <a:lnTo>
                  <a:pt x="839815" y="156259"/>
                </a:lnTo>
                <a:lnTo>
                  <a:pt x="799806" y="176846"/>
                </a:lnTo>
                <a:lnTo>
                  <a:pt x="760502" y="198578"/>
                </a:lnTo>
                <a:lnTo>
                  <a:pt x="721924" y="221433"/>
                </a:lnTo>
                <a:lnTo>
                  <a:pt x="684094" y="245391"/>
                </a:lnTo>
                <a:lnTo>
                  <a:pt x="647033" y="270428"/>
                </a:lnTo>
                <a:lnTo>
                  <a:pt x="610766" y="296522"/>
                </a:lnTo>
                <a:lnTo>
                  <a:pt x="575312" y="323652"/>
                </a:lnTo>
                <a:lnTo>
                  <a:pt x="540695" y="351795"/>
                </a:lnTo>
                <a:lnTo>
                  <a:pt x="506936" y="380930"/>
                </a:lnTo>
                <a:lnTo>
                  <a:pt x="474058" y="411033"/>
                </a:lnTo>
                <a:lnTo>
                  <a:pt x="442083" y="442083"/>
                </a:lnTo>
                <a:lnTo>
                  <a:pt x="411033" y="474058"/>
                </a:lnTo>
                <a:lnTo>
                  <a:pt x="380930" y="506936"/>
                </a:lnTo>
                <a:lnTo>
                  <a:pt x="351795" y="540695"/>
                </a:lnTo>
                <a:lnTo>
                  <a:pt x="323652" y="575312"/>
                </a:lnTo>
                <a:lnTo>
                  <a:pt x="296522" y="610766"/>
                </a:lnTo>
                <a:lnTo>
                  <a:pt x="270428" y="647033"/>
                </a:lnTo>
                <a:lnTo>
                  <a:pt x="245391" y="684094"/>
                </a:lnTo>
                <a:lnTo>
                  <a:pt x="221433" y="721924"/>
                </a:lnTo>
                <a:lnTo>
                  <a:pt x="198578" y="760502"/>
                </a:lnTo>
                <a:lnTo>
                  <a:pt x="176846" y="799806"/>
                </a:lnTo>
                <a:lnTo>
                  <a:pt x="156259" y="839815"/>
                </a:lnTo>
                <a:lnTo>
                  <a:pt x="136841" y="880504"/>
                </a:lnTo>
                <a:lnTo>
                  <a:pt x="118613" y="921854"/>
                </a:lnTo>
                <a:lnTo>
                  <a:pt x="101597" y="963841"/>
                </a:lnTo>
                <a:lnTo>
                  <a:pt x="85815" y="1006444"/>
                </a:lnTo>
                <a:lnTo>
                  <a:pt x="71290" y="1049639"/>
                </a:lnTo>
                <a:lnTo>
                  <a:pt x="58043" y="1093406"/>
                </a:lnTo>
                <a:lnTo>
                  <a:pt x="46097" y="1137723"/>
                </a:lnTo>
                <a:lnTo>
                  <a:pt x="35473" y="1182566"/>
                </a:lnTo>
                <a:lnTo>
                  <a:pt x="26195" y="1227914"/>
                </a:lnTo>
                <a:lnTo>
                  <a:pt x="18283" y="1273745"/>
                </a:lnTo>
                <a:lnTo>
                  <a:pt x="11760" y="1320037"/>
                </a:lnTo>
                <a:lnTo>
                  <a:pt x="6648" y="1366767"/>
                </a:lnTo>
                <a:lnTo>
                  <a:pt x="2969" y="1413914"/>
                </a:lnTo>
                <a:lnTo>
                  <a:pt x="746" y="1461455"/>
                </a:lnTo>
                <a:lnTo>
                  <a:pt x="0" y="1509369"/>
                </a:lnTo>
                <a:lnTo>
                  <a:pt x="746" y="1557283"/>
                </a:lnTo>
                <a:lnTo>
                  <a:pt x="2969" y="1604824"/>
                </a:lnTo>
                <a:lnTo>
                  <a:pt x="6648" y="1651971"/>
                </a:lnTo>
                <a:lnTo>
                  <a:pt x="11760" y="1698701"/>
                </a:lnTo>
                <a:lnTo>
                  <a:pt x="18283" y="1744993"/>
                </a:lnTo>
                <a:lnTo>
                  <a:pt x="26195" y="1790824"/>
                </a:lnTo>
                <a:lnTo>
                  <a:pt x="35473" y="1836172"/>
                </a:lnTo>
                <a:lnTo>
                  <a:pt x="46097" y="1881016"/>
                </a:lnTo>
                <a:lnTo>
                  <a:pt x="58043" y="1925332"/>
                </a:lnTo>
                <a:lnTo>
                  <a:pt x="71290" y="1969099"/>
                </a:lnTo>
                <a:lnTo>
                  <a:pt x="85815" y="2012295"/>
                </a:lnTo>
                <a:lnTo>
                  <a:pt x="101597" y="2054897"/>
                </a:lnTo>
                <a:lnTo>
                  <a:pt x="118613" y="2096884"/>
                </a:lnTo>
                <a:lnTo>
                  <a:pt x="136841" y="2138234"/>
                </a:lnTo>
                <a:lnTo>
                  <a:pt x="156259" y="2178924"/>
                </a:lnTo>
                <a:lnTo>
                  <a:pt x="176846" y="2218932"/>
                </a:lnTo>
                <a:lnTo>
                  <a:pt x="198578" y="2258236"/>
                </a:lnTo>
                <a:lnTo>
                  <a:pt x="221433" y="2296814"/>
                </a:lnTo>
                <a:lnTo>
                  <a:pt x="245391" y="2334645"/>
                </a:lnTo>
                <a:lnTo>
                  <a:pt x="270428" y="2371705"/>
                </a:lnTo>
                <a:lnTo>
                  <a:pt x="296522" y="2407973"/>
                </a:lnTo>
                <a:lnTo>
                  <a:pt x="323652" y="2443426"/>
                </a:lnTo>
                <a:lnTo>
                  <a:pt x="351795" y="2478043"/>
                </a:lnTo>
                <a:lnTo>
                  <a:pt x="380930" y="2511802"/>
                </a:lnTo>
                <a:lnTo>
                  <a:pt x="411033" y="2544680"/>
                </a:lnTo>
                <a:lnTo>
                  <a:pt x="442083" y="2576655"/>
                </a:lnTo>
                <a:lnTo>
                  <a:pt x="474058" y="2607705"/>
                </a:lnTo>
                <a:lnTo>
                  <a:pt x="506936" y="2637808"/>
                </a:lnTo>
                <a:lnTo>
                  <a:pt x="540695" y="2666943"/>
                </a:lnTo>
                <a:lnTo>
                  <a:pt x="575312" y="2695086"/>
                </a:lnTo>
                <a:lnTo>
                  <a:pt x="610766" y="2722216"/>
                </a:lnTo>
                <a:lnTo>
                  <a:pt x="647033" y="2748310"/>
                </a:lnTo>
                <a:lnTo>
                  <a:pt x="684094" y="2773347"/>
                </a:lnTo>
                <a:lnTo>
                  <a:pt x="721924" y="2797305"/>
                </a:lnTo>
                <a:lnTo>
                  <a:pt x="760502" y="2820161"/>
                </a:lnTo>
                <a:lnTo>
                  <a:pt x="799806" y="2841893"/>
                </a:lnTo>
                <a:lnTo>
                  <a:pt x="839815" y="2862479"/>
                </a:lnTo>
                <a:lnTo>
                  <a:pt x="880504" y="2881897"/>
                </a:lnTo>
                <a:lnTo>
                  <a:pt x="921854" y="2900125"/>
                </a:lnTo>
                <a:lnTo>
                  <a:pt x="963841" y="2917141"/>
                </a:lnTo>
                <a:lnTo>
                  <a:pt x="1006444" y="2932923"/>
                </a:lnTo>
                <a:lnTo>
                  <a:pt x="1049639" y="2947448"/>
                </a:lnTo>
                <a:lnTo>
                  <a:pt x="1093406" y="2960695"/>
                </a:lnTo>
                <a:lnTo>
                  <a:pt x="1137723" y="2972641"/>
                </a:lnTo>
                <a:lnTo>
                  <a:pt x="1182566" y="2983265"/>
                </a:lnTo>
                <a:lnTo>
                  <a:pt x="1227914" y="2992544"/>
                </a:lnTo>
                <a:lnTo>
                  <a:pt x="1273745" y="3000456"/>
                </a:lnTo>
                <a:lnTo>
                  <a:pt x="1320037" y="3006979"/>
                </a:lnTo>
                <a:lnTo>
                  <a:pt x="1366767" y="3012090"/>
                </a:lnTo>
                <a:lnTo>
                  <a:pt x="1413914" y="3015769"/>
                </a:lnTo>
                <a:lnTo>
                  <a:pt x="1461455" y="3017993"/>
                </a:lnTo>
                <a:lnTo>
                  <a:pt x="1509369" y="3018739"/>
                </a:lnTo>
                <a:close/>
              </a:path>
            </a:pathLst>
          </a:custGeom>
          <a:ln w="26644">
            <a:solidFill>
              <a:srgbClr val="FFFFFF"/>
            </a:solidFill>
          </a:ln>
        </p:spPr>
        <p:txBody>
          <a:bodyPr wrap="square" lIns="0" tIns="0" rIns="0" bIns="0" rtlCol="0"/>
          <a:lstStyle/>
          <a:p>
            <a:endParaRPr/>
          </a:p>
        </p:txBody>
      </p:sp>
      <p:sp>
        <p:nvSpPr>
          <p:cNvPr id="9" name="object 9"/>
          <p:cNvSpPr txBox="1">
            <a:spLocks noGrp="1"/>
          </p:cNvSpPr>
          <p:nvPr>
            <p:ph type="title"/>
          </p:nvPr>
        </p:nvSpPr>
        <p:spPr>
          <a:xfrm>
            <a:off x="0" y="152400"/>
            <a:ext cx="12252608" cy="843821"/>
          </a:xfrm>
          <a:prstGeom prst="rect">
            <a:avLst/>
          </a:prstGeom>
        </p:spPr>
        <p:txBody>
          <a:bodyPr vert="horz" wrap="square" lIns="0" tIns="12700" rIns="0" bIns="0" rtlCol="0">
            <a:spAutoFit/>
          </a:bodyPr>
          <a:lstStyle/>
          <a:p>
            <a:pPr marL="25400" marR="6550659" algn="ctr">
              <a:lnSpc>
                <a:spcPct val="100000"/>
              </a:lnSpc>
              <a:spcBef>
                <a:spcPts val="100"/>
              </a:spcBef>
            </a:pPr>
            <a:r>
              <a:rPr lang="en-US" spc="850" dirty="0"/>
              <a:t>Public Works</a:t>
            </a:r>
            <a:endParaRPr spc="-270" dirty="0"/>
          </a:p>
        </p:txBody>
      </p:sp>
      <p:sp>
        <p:nvSpPr>
          <p:cNvPr id="10" name="object 10"/>
          <p:cNvSpPr txBox="1"/>
          <p:nvPr/>
        </p:nvSpPr>
        <p:spPr>
          <a:xfrm>
            <a:off x="0" y="1008413"/>
            <a:ext cx="10273376" cy="7754687"/>
          </a:xfrm>
          <a:prstGeom prst="rect">
            <a:avLst/>
          </a:prstGeom>
        </p:spPr>
        <p:txBody>
          <a:bodyPr vert="horz" wrap="square" lIns="0" tIns="273050" rIns="0" bIns="0" rtlCol="0">
            <a:spAutoFit/>
          </a:bodyPr>
          <a:lstStyle/>
          <a:p>
            <a:pPr algn="l" rtl="0" fontAlgn="base"/>
            <a:r>
              <a:rPr lang="en-US" b="0" i="0" u="sng" dirty="0">
                <a:solidFill>
                  <a:srgbClr val="FF0000"/>
                </a:solidFill>
                <a:effectLst/>
                <a:latin typeface="Lucida Sans Unicode" panose="020B0602030504020204" pitchFamily="34" charset="0"/>
                <a:cs typeface="Lucida Sans Unicode" panose="020B0602030504020204" pitchFamily="34" charset="0"/>
              </a:rPr>
              <a:t>MONDAY 9/16/24</a:t>
            </a:r>
            <a:r>
              <a:rPr lang="en-US" b="0" i="0" dirty="0">
                <a:solidFill>
                  <a:srgbClr val="FF0000"/>
                </a:solidFill>
                <a:effectLst/>
                <a:latin typeface="Lucida Sans Unicode" panose="020B0602030504020204" pitchFamily="34" charset="0"/>
                <a:cs typeface="Lucida Sans Unicode" panose="020B0602030504020204" pitchFamily="34" charset="0"/>
              </a:rPr>
              <a:t> </a:t>
            </a:r>
            <a:endParaRPr lang="en-US" b="0" i="0" dirty="0">
              <a:solidFill>
                <a:srgbClr val="000000"/>
              </a:solidFill>
              <a:effectLst/>
              <a:latin typeface="Lucida Sans Unicode" panose="020B0602030504020204" pitchFamily="34" charset="0"/>
              <a:cs typeface="Lucida Sans Unicode" panose="020B0602030504020204" pitchFamily="34" charset="0"/>
            </a:endParaRPr>
          </a:p>
          <a:p>
            <a:pPr marL="285750" indent="-285750" algn="l" rtl="0" fontAlgn="base">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CLAW TRUCK IS DOWN FOR REPAIR</a:t>
            </a:r>
          </a:p>
          <a:p>
            <a:pPr marL="285750" indent="-285750" algn="l" rtl="0" fontAlgn="base">
              <a:buFont typeface="Arial" panose="020B0604020202020204" pitchFamily="34" charset="0"/>
              <a:buChar char="•"/>
            </a:pPr>
            <a:r>
              <a:rPr lang="en-US" dirty="0">
                <a:solidFill>
                  <a:srgbClr val="000000"/>
                </a:solidFill>
                <a:latin typeface="Lucida Sans Unicode" panose="020B0602030504020204" pitchFamily="34" charset="0"/>
                <a:cs typeface="Lucida Sans Unicode" panose="020B0602030504020204" pitchFamily="34" charset="0"/>
              </a:rPr>
              <a:t>WEEDEAT DIXIANA, PINEAPPLE, DOC COIL AND CHESTER MAIN ST DITCHES NEXT TO PARK, FINISH MOWING PYATT PARK </a:t>
            </a:r>
          </a:p>
          <a:p>
            <a:pPr algn="l" rtl="0" fontAlgn="base"/>
            <a:r>
              <a:rPr lang="en-US" b="0" i="0" dirty="0">
                <a:solidFill>
                  <a:srgbClr val="FF0000"/>
                </a:solidFill>
                <a:effectLst/>
                <a:latin typeface="Lucida Sans Unicode" panose="020B0602030504020204" pitchFamily="34" charset="0"/>
                <a:cs typeface="Lucida Sans Unicode" panose="020B0602030504020204" pitchFamily="34" charset="0"/>
              </a:rPr>
              <a:t>TUESDAY 9/17/24 </a:t>
            </a:r>
            <a:endParaRPr lang="en-US" b="0" i="0" dirty="0">
              <a:solidFill>
                <a:srgbClr val="000000"/>
              </a:solidFill>
              <a:effectLst/>
              <a:latin typeface="Lucida Sans Unicode" panose="020B0602030504020204" pitchFamily="34" charset="0"/>
              <a:cs typeface="Lucida Sans Unicode" panose="020B0602030504020204" pitchFamily="34" charset="0"/>
            </a:endParaRPr>
          </a:p>
          <a:p>
            <a:pPr marL="285750" indent="-285750" algn="l" rtl="0" fontAlgn="base">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DIG UP ASPHALT, SHELL ON MAPLE, DIG UP OLD RUSTY CULVERT, PUT OUT BARRICADES TO BLOCK OFF DITCH LINE, SEWER PROBLEM AT 18 LYNN ST, </a:t>
            </a:r>
          </a:p>
          <a:p>
            <a:pPr marL="285750" indent="-285750" algn="l" rtl="0" fontAlgn="base">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MOWED DRYING BEDS AT SEWER PLANT, MOWED PINE,MAPLE,DIXIANA, PINEAPPLE,FIRST, WEEDEAT ON DIXIANA, CHESTER AVE, BERTHA FULSE &amp; SNELLING, HELP WAYNE PICKUP &amp; DROP OFF BARRICADES ON MAPLE AVE, MOW/WEEDEAT JONES ST FLOWER BEDS, CEMETERY </a:t>
            </a:r>
          </a:p>
          <a:p>
            <a:pPr algn="l" rtl="0" fontAlgn="base"/>
            <a:r>
              <a:rPr lang="en-US" b="0" i="0" dirty="0">
                <a:solidFill>
                  <a:srgbClr val="FF0000"/>
                </a:solidFill>
                <a:effectLst/>
                <a:latin typeface="Lucida Sans Unicode" panose="020B0602030504020204" pitchFamily="34" charset="0"/>
                <a:cs typeface="Lucida Sans Unicode" panose="020B0602030504020204" pitchFamily="34" charset="0"/>
              </a:rPr>
              <a:t>WEDNESDAY 9/18/24 </a:t>
            </a:r>
            <a:endParaRPr lang="en-US" b="0" i="0" dirty="0">
              <a:solidFill>
                <a:srgbClr val="000000"/>
              </a:solidFill>
              <a:effectLst/>
              <a:latin typeface="Lucida Sans Unicode" panose="020B0602030504020204" pitchFamily="34" charset="0"/>
              <a:cs typeface="Lucida Sans Unicode" panose="020B0602030504020204" pitchFamily="34" charset="0"/>
            </a:endParaRPr>
          </a:p>
          <a:p>
            <a:pPr marL="285750" indent="-285750" algn="l" rtl="0" fontAlgn="base">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DIG UP REMAINING DIRT FOR NEW CULVERT PLACEMENT ON MAPLE, COVER UP, SET UP BARRICADES TO CLOSE ROAD BACK OFF, </a:t>
            </a:r>
          </a:p>
          <a:p>
            <a:pPr marL="285750" indent="-285750" algn="l" rtl="0" fontAlgn="base">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WEEDEAT CHESTER &amp; DOC COIL, WEEDEAT AT SHOP, FIRST, FAIR AVE, EAST MAIN ST, SEWER PLANT / WATER PLANT</a:t>
            </a:r>
          </a:p>
          <a:p>
            <a:pPr algn="l" rtl="0" fontAlgn="base"/>
            <a:r>
              <a:rPr lang="en-US" b="0" i="0" dirty="0">
                <a:solidFill>
                  <a:srgbClr val="FF0000"/>
                </a:solidFill>
                <a:effectLst/>
                <a:latin typeface="Lucida Sans Unicode" panose="020B0602030504020204" pitchFamily="34" charset="0"/>
                <a:cs typeface="Lucida Sans Unicode" panose="020B0602030504020204" pitchFamily="34" charset="0"/>
              </a:rPr>
              <a:t>THURSDAY 9/19/24 </a:t>
            </a:r>
            <a:endParaRPr lang="en-US" b="0" i="0" dirty="0">
              <a:solidFill>
                <a:srgbClr val="000000"/>
              </a:solidFill>
              <a:effectLst/>
              <a:latin typeface="Lucida Sans Unicode" panose="020B0602030504020204" pitchFamily="34" charset="0"/>
              <a:cs typeface="Lucida Sans Unicode" panose="020B0602030504020204" pitchFamily="34" charset="0"/>
            </a:endParaRPr>
          </a:p>
          <a:p>
            <a:pPr marL="285750" indent="-285750" algn="l" rtl="0" fontAlgn="base">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MOW AND WEEDEAT ON MAIN ST SIDEWALKS, DITCHES, PICK UP LIMBS/DEBRIS, PICK UP OLD CULVERT AND TAKE TO PILE, SOUTHWEST SECTION OF TOWN</a:t>
            </a:r>
          </a:p>
          <a:p>
            <a:pPr marL="285750" indent="-285750" algn="l" rtl="0" fontAlgn="base">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CHECKED DRAINAGE AT MLK &amp; COUNTY LINE RD, FILL SEVERAL HOLES THROUGHOUT TOWN FOR METER BOXES, FIXED DRAINAGE ON END OF MAPLE AVE, CLEAN OUT CULVERT ENDS</a:t>
            </a:r>
          </a:p>
          <a:p>
            <a:pPr algn="l" rtl="0" fontAlgn="base"/>
            <a:r>
              <a:rPr lang="en-US" b="0" i="0" dirty="0">
                <a:solidFill>
                  <a:srgbClr val="FF0000"/>
                </a:solidFill>
                <a:effectLst/>
                <a:latin typeface="Lucida Sans Unicode" panose="020B0602030504020204" pitchFamily="34" charset="0"/>
                <a:cs typeface="Lucida Sans Unicode" panose="020B0602030504020204" pitchFamily="34" charset="0"/>
              </a:rPr>
              <a:t>FRIDAY 9/20/24 </a:t>
            </a:r>
            <a:endParaRPr lang="en-US" b="0" i="0" dirty="0">
              <a:solidFill>
                <a:srgbClr val="000000"/>
              </a:solidFill>
              <a:effectLst/>
              <a:latin typeface="Lucida Sans Unicode" panose="020B0602030504020204" pitchFamily="34" charset="0"/>
              <a:cs typeface="Lucida Sans Unicode" panose="020B0602030504020204" pitchFamily="34" charset="0"/>
            </a:endParaRPr>
          </a:p>
          <a:p>
            <a:pPr marL="285750" indent="-285750" algn="l" rtl="0" fontAlgn="base">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MOW/WEEDEAT ON</a:t>
            </a:r>
          </a:p>
          <a:p>
            <a:pPr marL="285750" indent="-285750" algn="l" rtl="0" fontAlgn="base">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PICK UP PILES OF LIMBS IN PREPARATION FOR POSSIBLE HURRICANE </a:t>
            </a:r>
          </a:p>
          <a:p>
            <a:pPr marL="285750" indent="-285750" algn="l" rtl="0" fontAlgn="base">
              <a:buFont typeface="Arial" panose="020B0604020202020204" pitchFamily="34" charset="0"/>
              <a:buChar char="•"/>
            </a:pPr>
            <a:r>
              <a:rPr lang="en-US" b="0" i="0" dirty="0">
                <a:solidFill>
                  <a:srgbClr val="000000"/>
                </a:solidFill>
                <a:effectLst/>
                <a:latin typeface="Lucida Sans Unicode" panose="020B0602030504020204" pitchFamily="34" charset="0"/>
                <a:cs typeface="Lucida Sans Unicode" panose="020B0602030504020204" pitchFamily="34" charset="0"/>
              </a:rPr>
              <a:t>WORK ON MLK/COUNTY LINE CULVERT</a:t>
            </a:r>
          </a:p>
          <a:p>
            <a:pPr marL="285750" indent="-285750" algn="l" rtl="0" fontAlgn="base">
              <a:buFont typeface="Arial" panose="020B0604020202020204" pitchFamily="34" charset="0"/>
              <a:buChar char="•"/>
            </a:pPr>
            <a:endParaRPr lang="en-US" b="0" i="0" dirty="0">
              <a:solidFill>
                <a:srgbClr val="000000"/>
              </a:solidFill>
              <a:effectLst/>
              <a:latin typeface="Lucida Sans Unicode" panose="020B0602030504020204" pitchFamily="34" charset="0"/>
              <a:cs typeface="Lucida Sans Unicode" panose="020B0602030504020204" pitchFamily="34" charset="0"/>
            </a:endParaRPr>
          </a:p>
        </p:txBody>
      </p:sp>
      <p:pic>
        <p:nvPicPr>
          <p:cNvPr id="12" name="Picture 11" descr="A person with a beard and glasses&#10;&#10;Description automatically generated">
            <a:extLst>
              <a:ext uri="{FF2B5EF4-FFF2-40B4-BE49-F238E27FC236}">
                <a16:creationId xmlns:a16="http://schemas.microsoft.com/office/drawing/2014/main" id="{872EAB4A-918F-40C5-A538-755557CAD1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8400" y="8077200"/>
            <a:ext cx="3505198" cy="438103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4" name="TextBox 13">
            <a:extLst>
              <a:ext uri="{FF2B5EF4-FFF2-40B4-BE49-F238E27FC236}">
                <a16:creationId xmlns:a16="http://schemas.microsoft.com/office/drawing/2014/main" id="{FBC6B9DB-16CB-8A4D-A321-49EA00A3C17D}"/>
              </a:ext>
            </a:extLst>
          </p:cNvPr>
          <p:cNvSpPr txBox="1"/>
          <p:nvPr/>
        </p:nvSpPr>
        <p:spPr>
          <a:xfrm>
            <a:off x="10773460" y="12725400"/>
            <a:ext cx="2075078" cy="646331"/>
          </a:xfrm>
          <a:prstGeom prst="rect">
            <a:avLst/>
          </a:prstGeom>
          <a:noFill/>
        </p:spPr>
        <p:txBody>
          <a:bodyPr wrap="square">
            <a:spAutoFit/>
          </a:bodyPr>
          <a:lstStyle/>
          <a:p>
            <a:r>
              <a:rPr lang="en-US" dirty="0"/>
              <a:t>Public Works</a:t>
            </a:r>
          </a:p>
          <a:p>
            <a:r>
              <a:rPr lang="en-US" dirty="0"/>
              <a:t>Hunter Brummett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274320" y="1371600"/>
            <a:ext cx="10698480" cy="7707238"/>
          </a:xfrm>
          <a:prstGeom prst="rect">
            <a:avLst/>
          </a:prstGeom>
        </p:spPr>
        <p:txBody>
          <a:bodyPr vert="horz" wrap="square" lIns="0" tIns="12700" rIns="0" bIns="0" rtlCol="0">
            <a:spAutoFit/>
          </a:bodyPr>
          <a:lstStyle/>
          <a:p>
            <a:pPr marL="55880" marR="48260">
              <a:lnSpc>
                <a:spcPct val="100000"/>
              </a:lnSpc>
            </a:pPr>
            <a:r>
              <a:rPr lang="en-US" sz="2400" b="1" dirty="0">
                <a:solidFill>
                  <a:srgbClr val="4D4D4D"/>
                </a:solidFill>
                <a:latin typeface="Lucida Sans Unicode"/>
                <a:cs typeface="Lucida Sans Unicode"/>
              </a:rPr>
              <a:t>OPEN RECORDS REQUESTS:</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TOTAL OPEN RECORDS REQUEST RECEIVED =0</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COMPLETED REQUESTS=0</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CANCELED REQUESTS=0</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GENERAL REQUEST:0</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POLICE REQUEST:0</a:t>
            </a:r>
          </a:p>
          <a:p>
            <a:pPr marL="55880" marR="48260">
              <a:lnSpc>
                <a:spcPct val="100000"/>
              </a:lnSpc>
            </a:pPr>
            <a:endParaRPr lang="en-US" sz="2400" b="1" dirty="0">
              <a:solidFill>
                <a:srgbClr val="4D4D4D"/>
              </a:solidFill>
              <a:latin typeface="Lucida Sans Unicode"/>
              <a:cs typeface="Lucida Sans Unicode"/>
            </a:endParaRPr>
          </a:p>
          <a:p>
            <a:pPr marL="55880" marR="48260">
              <a:lnSpc>
                <a:spcPct val="100000"/>
              </a:lnSpc>
            </a:pPr>
            <a:r>
              <a:rPr lang="en-US" sz="2400" b="1" dirty="0">
                <a:solidFill>
                  <a:srgbClr val="4D4D4D"/>
                </a:solidFill>
                <a:latin typeface="Lucida Sans Unicode"/>
                <a:cs typeface="Lucida Sans Unicode"/>
              </a:rPr>
              <a:t>UPCOMING EVENTS:</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OCTOBER 19, 2024: HARVEST FESTIVAL/TRUNK OR TREAT</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OCTOBER 21-27, 2024: FLORIDA CITY GOVERNMENT WEEK</a:t>
            </a:r>
          </a:p>
          <a:p>
            <a:pPr marL="55880" marR="48260">
              <a:lnSpc>
                <a:spcPct val="100000"/>
              </a:lnSpc>
            </a:pPr>
            <a:endParaRPr lang="en-US" sz="2400" b="1" dirty="0">
              <a:solidFill>
                <a:srgbClr val="4D4D4D"/>
              </a:solidFill>
              <a:latin typeface="Lucida Sans Unicode"/>
              <a:cs typeface="Lucida Sans Unicode"/>
            </a:endParaRPr>
          </a:p>
          <a:p>
            <a:pPr marL="55880" marR="48260">
              <a:lnSpc>
                <a:spcPct val="100000"/>
              </a:lnSpc>
            </a:pPr>
            <a:endParaRPr lang="en-US" sz="2400" b="1" dirty="0">
              <a:solidFill>
                <a:srgbClr val="4D4D4D"/>
              </a:solidFill>
              <a:latin typeface="Lucida Sans Unicode"/>
              <a:cs typeface="Lucida Sans Unicode"/>
            </a:endParaRPr>
          </a:p>
          <a:p>
            <a:pPr marL="55880" marR="48260">
              <a:lnSpc>
                <a:spcPct val="100000"/>
              </a:lnSpc>
            </a:pPr>
            <a:r>
              <a:rPr lang="en-US" sz="2400" b="1" dirty="0">
                <a:solidFill>
                  <a:srgbClr val="4D4D4D"/>
                </a:solidFill>
                <a:latin typeface="Lucida Sans Unicode"/>
                <a:cs typeface="Lucida Sans Unicode"/>
              </a:rPr>
              <a:t>UPCOMING MEETINGS</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SEPTEMBER 23, 2024 VOLUNTEER RECREATION COMMITTEE </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SEPTEMBER 27, 2024 SPECIAL MEETING FRDAP</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SEPTEMBER 30, 2024: FINAL TRIM MEETING</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OCTOBER 1, 2024: SPECIAL MEETING (THE ACQUISITION OF CERTAIN REAL PROPERTY)</a:t>
            </a:r>
          </a:p>
          <a:p>
            <a:pPr marL="398780" marR="48260" indent="-342900">
              <a:lnSpc>
                <a:spcPct val="100000"/>
              </a:lnSpc>
              <a:buFont typeface="Arial" panose="020B0604020202020204" pitchFamily="34" charset="0"/>
              <a:buChar char="•"/>
            </a:pPr>
            <a:r>
              <a:rPr lang="en-US" sz="2400" dirty="0">
                <a:solidFill>
                  <a:srgbClr val="4D4D4D"/>
                </a:solidFill>
                <a:latin typeface="Lucida Sans Unicode"/>
                <a:cs typeface="Lucida Sans Unicode"/>
              </a:rPr>
              <a:t>OCTOBER 8, 2024: REGULAR COMMISSION MEETING </a:t>
            </a:r>
          </a:p>
          <a:p>
            <a:pPr marL="55880" marR="48260">
              <a:lnSpc>
                <a:spcPct val="100000"/>
              </a:lnSpc>
            </a:pPr>
            <a:endParaRPr lang="en-US" sz="2400" dirty="0">
              <a:solidFill>
                <a:srgbClr val="4D4D4D"/>
              </a:solidFill>
              <a:latin typeface="Lucida Sans Unicode"/>
              <a:cs typeface="Lucida Sans Unicode"/>
            </a:endParaRPr>
          </a:p>
          <a:p>
            <a:pPr marL="398780" marR="48260" indent="-342900" algn="ctr">
              <a:lnSpc>
                <a:spcPct val="100000"/>
              </a:lnSpc>
              <a:buFont typeface="Arial" panose="020B0604020202020204" pitchFamily="34" charset="0"/>
              <a:buChar char="•"/>
            </a:pPr>
            <a:endParaRPr sz="2000" b="1" dirty="0">
              <a:latin typeface="Lucida Sans Unicode"/>
              <a:cs typeface="Lucida Sans Unicode"/>
            </a:endParaRPr>
          </a:p>
        </p:txBody>
      </p:sp>
      <p:sp>
        <p:nvSpPr>
          <p:cNvPr id="16" name="object 16"/>
          <p:cNvSpPr txBox="1">
            <a:spLocks noGrp="1"/>
          </p:cNvSpPr>
          <p:nvPr>
            <p:ph type="title"/>
          </p:nvPr>
        </p:nvSpPr>
        <p:spPr>
          <a:xfrm>
            <a:off x="304800" y="14149"/>
            <a:ext cx="8338820" cy="942565"/>
          </a:xfrm>
          <a:prstGeom prst="rect">
            <a:avLst/>
          </a:prstGeom>
        </p:spPr>
        <p:txBody>
          <a:bodyPr vert="horz" wrap="square" lIns="0" tIns="110489" rIns="0" bIns="0" rtlCol="0">
            <a:spAutoFit/>
          </a:bodyPr>
          <a:lstStyle/>
          <a:p>
            <a:pPr marR="23495">
              <a:lnSpc>
                <a:spcPct val="100000"/>
              </a:lnSpc>
              <a:spcBef>
                <a:spcPts val="869"/>
              </a:spcBef>
            </a:pPr>
            <a:r>
              <a:rPr lang="en-US" spc="850" dirty="0"/>
              <a:t>City Clerk</a:t>
            </a:r>
            <a:endParaRPr sz="2500" dirty="0"/>
          </a:p>
        </p:txBody>
      </p:sp>
      <p:pic>
        <p:nvPicPr>
          <p:cNvPr id="18" name="Picture 17" descr="A person with braces smiling&#10;&#10;Description automatically generated">
            <a:extLst>
              <a:ext uri="{FF2B5EF4-FFF2-40B4-BE49-F238E27FC236}">
                <a16:creationId xmlns:a16="http://schemas.microsoft.com/office/drawing/2014/main" id="{AD50C216-B716-5C7D-ACF7-C0A844F7CE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278" y="50725"/>
            <a:ext cx="3200402" cy="428201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0" name="TextBox 19">
            <a:extLst>
              <a:ext uri="{FF2B5EF4-FFF2-40B4-BE49-F238E27FC236}">
                <a16:creationId xmlns:a16="http://schemas.microsoft.com/office/drawing/2014/main" id="{E3F83D23-9150-99B4-231B-89FC2C8D9AF9}"/>
              </a:ext>
            </a:extLst>
          </p:cNvPr>
          <p:cNvSpPr txBox="1"/>
          <p:nvPr/>
        </p:nvSpPr>
        <p:spPr>
          <a:xfrm>
            <a:off x="10835640" y="4532721"/>
            <a:ext cx="2743200" cy="646331"/>
          </a:xfrm>
          <a:prstGeom prst="rect">
            <a:avLst/>
          </a:prstGeom>
          <a:noFill/>
        </p:spPr>
        <p:txBody>
          <a:bodyPr wrap="square">
            <a:spAutoFit/>
          </a:bodyPr>
          <a:lstStyle/>
          <a:p>
            <a:pPr algn="ctr"/>
            <a:r>
              <a:rPr lang="en-US" dirty="0"/>
              <a:t>City Clerk</a:t>
            </a:r>
          </a:p>
          <a:p>
            <a:pPr algn="ctr"/>
            <a:r>
              <a:rPr lang="en-US" dirty="0"/>
              <a:t>Charlette </a:t>
            </a:r>
            <a:r>
              <a:rPr lang="en-US" dirty="0" err="1"/>
              <a:t>Ganas</a:t>
            </a:r>
            <a:endParaRPr lang="en-US" dirty="0"/>
          </a:p>
        </p:txBody>
      </p:sp>
      <p:graphicFrame>
        <p:nvGraphicFramePr>
          <p:cNvPr id="21" name="Table 20">
            <a:extLst>
              <a:ext uri="{FF2B5EF4-FFF2-40B4-BE49-F238E27FC236}">
                <a16:creationId xmlns:a16="http://schemas.microsoft.com/office/drawing/2014/main" id="{B26574C5-C11E-3BC2-D941-7012BDE0EB18}"/>
              </a:ext>
            </a:extLst>
          </p:cNvPr>
          <p:cNvGraphicFramePr>
            <a:graphicFrameLocks noGrp="1"/>
          </p:cNvGraphicFramePr>
          <p:nvPr>
            <p:extLst>
              <p:ext uri="{D42A27DB-BD31-4B8C-83A1-F6EECF244321}">
                <p14:modId xmlns:p14="http://schemas.microsoft.com/office/powerpoint/2010/main" val="4197808121"/>
              </p:ext>
            </p:extLst>
          </p:nvPr>
        </p:nvGraphicFramePr>
        <p:xfrm>
          <a:off x="164592" y="9436172"/>
          <a:ext cx="3343658" cy="2590800"/>
        </p:xfrm>
        <a:graphic>
          <a:graphicData uri="http://schemas.openxmlformats.org/drawingml/2006/table">
            <a:tbl>
              <a:tblPr firstRow="1" bandRow="1">
                <a:tableStyleId>{5C22544A-7EE6-4342-B048-85BDC9FD1C3A}</a:tableStyleId>
              </a:tblPr>
              <a:tblGrid>
                <a:gridCol w="3343658">
                  <a:extLst>
                    <a:ext uri="{9D8B030D-6E8A-4147-A177-3AD203B41FA5}">
                      <a16:colId xmlns:a16="http://schemas.microsoft.com/office/drawing/2014/main" val="4015036828"/>
                    </a:ext>
                  </a:extLst>
                </a:gridCol>
              </a:tblGrid>
              <a:tr h="1077110">
                <a:tc>
                  <a:txBody>
                    <a:bodyPr/>
                    <a:lstStyle/>
                    <a:p>
                      <a:endParaRPr lang="en-US" dirty="0">
                        <a:solidFill>
                          <a:schemeClr val="tx1"/>
                        </a:solidFill>
                      </a:endParaRPr>
                    </a:p>
                  </a:txBody>
                  <a:tcPr/>
                </a:tc>
                <a:extLst>
                  <a:ext uri="{0D108BD9-81ED-4DB2-BD59-A6C34878D82A}">
                    <a16:rowId xmlns:a16="http://schemas.microsoft.com/office/drawing/2014/main" val="815144638"/>
                  </a:ext>
                </a:extLst>
              </a:tr>
              <a:tr h="1513690">
                <a:tc>
                  <a:txBody>
                    <a:bodyPr/>
                    <a:lstStyle/>
                    <a:p>
                      <a:endParaRPr lang="en-US" dirty="0"/>
                    </a:p>
                  </a:txBody>
                  <a:tcPr/>
                </a:tc>
                <a:extLst>
                  <a:ext uri="{0D108BD9-81ED-4DB2-BD59-A6C34878D82A}">
                    <a16:rowId xmlns:a16="http://schemas.microsoft.com/office/drawing/2014/main" val="44559654"/>
                  </a:ext>
                </a:extLst>
              </a:tr>
            </a:tbl>
          </a:graphicData>
        </a:graphic>
      </p:graphicFrame>
      <p:graphicFrame>
        <p:nvGraphicFramePr>
          <p:cNvPr id="22" name="Table 21">
            <a:extLst>
              <a:ext uri="{FF2B5EF4-FFF2-40B4-BE49-F238E27FC236}">
                <a16:creationId xmlns:a16="http://schemas.microsoft.com/office/drawing/2014/main" id="{0A9C7AE0-F5D8-DE06-918C-ED4CBF26450A}"/>
              </a:ext>
            </a:extLst>
          </p:cNvPr>
          <p:cNvGraphicFramePr>
            <a:graphicFrameLocks noGrp="1"/>
          </p:cNvGraphicFramePr>
          <p:nvPr>
            <p:extLst>
              <p:ext uri="{D42A27DB-BD31-4B8C-83A1-F6EECF244321}">
                <p14:modId xmlns:p14="http://schemas.microsoft.com/office/powerpoint/2010/main" val="3351545667"/>
              </p:ext>
            </p:extLst>
          </p:nvPr>
        </p:nvGraphicFramePr>
        <p:xfrm>
          <a:off x="3518917" y="9396529"/>
          <a:ext cx="6553200" cy="2764636"/>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709531652"/>
                    </a:ext>
                  </a:extLst>
                </a:gridCol>
              </a:tblGrid>
              <a:tr h="1042871">
                <a:tc>
                  <a:txBody>
                    <a:bodyPr/>
                    <a:lstStyle/>
                    <a:p>
                      <a:endParaRPr lang="en-US" dirty="0">
                        <a:solidFill>
                          <a:schemeClr val="tx1"/>
                        </a:solidFill>
                      </a:endParaRPr>
                    </a:p>
                  </a:txBody>
                  <a:tcPr/>
                </a:tc>
                <a:extLst>
                  <a:ext uri="{0D108BD9-81ED-4DB2-BD59-A6C34878D82A}">
                    <a16:rowId xmlns:a16="http://schemas.microsoft.com/office/drawing/2014/main" val="496705031"/>
                  </a:ext>
                </a:extLst>
              </a:tr>
              <a:tr h="1721765">
                <a:tc>
                  <a:txBody>
                    <a:bodyPr/>
                    <a:lstStyle/>
                    <a:p>
                      <a:endParaRPr lang="en-US" dirty="0"/>
                    </a:p>
                  </a:txBody>
                  <a:tcPr/>
                </a:tc>
                <a:extLst>
                  <a:ext uri="{0D108BD9-81ED-4DB2-BD59-A6C34878D82A}">
                    <a16:rowId xmlns:a16="http://schemas.microsoft.com/office/drawing/2014/main" val="529722872"/>
                  </a:ext>
                </a:extLst>
              </a:tr>
            </a:tbl>
          </a:graphicData>
        </a:graphic>
      </p:graphicFrame>
      <p:graphicFrame>
        <p:nvGraphicFramePr>
          <p:cNvPr id="25" name="Table 24">
            <a:extLst>
              <a:ext uri="{FF2B5EF4-FFF2-40B4-BE49-F238E27FC236}">
                <a16:creationId xmlns:a16="http://schemas.microsoft.com/office/drawing/2014/main" id="{55D9E363-D37B-F9C1-9151-9571BFA3BABF}"/>
              </a:ext>
            </a:extLst>
          </p:cNvPr>
          <p:cNvGraphicFramePr>
            <a:graphicFrameLocks noGrp="1"/>
          </p:cNvGraphicFramePr>
          <p:nvPr>
            <p:extLst>
              <p:ext uri="{D42A27DB-BD31-4B8C-83A1-F6EECF244321}">
                <p14:modId xmlns:p14="http://schemas.microsoft.com/office/powerpoint/2010/main" val="219847766"/>
              </p:ext>
            </p:extLst>
          </p:nvPr>
        </p:nvGraphicFramePr>
        <p:xfrm>
          <a:off x="188976" y="11974043"/>
          <a:ext cx="3282696" cy="1706118"/>
        </p:xfrm>
        <a:graphic>
          <a:graphicData uri="http://schemas.openxmlformats.org/drawingml/2006/table">
            <a:tbl>
              <a:tblPr firstRow="1" bandRow="1">
                <a:tableStyleId>{5C22544A-7EE6-4342-B048-85BDC9FD1C3A}</a:tableStyleId>
              </a:tblPr>
              <a:tblGrid>
                <a:gridCol w="3282696">
                  <a:extLst>
                    <a:ext uri="{9D8B030D-6E8A-4147-A177-3AD203B41FA5}">
                      <a16:colId xmlns:a16="http://schemas.microsoft.com/office/drawing/2014/main" val="3235715169"/>
                    </a:ext>
                  </a:extLst>
                </a:gridCol>
              </a:tblGrid>
              <a:tr h="853059">
                <a:tc>
                  <a:txBody>
                    <a:bodyPr/>
                    <a:lstStyle/>
                    <a:p>
                      <a:endParaRPr lang="en-US" dirty="0">
                        <a:solidFill>
                          <a:schemeClr val="tx1"/>
                        </a:solidFill>
                      </a:endParaRPr>
                    </a:p>
                  </a:txBody>
                  <a:tcPr/>
                </a:tc>
                <a:extLst>
                  <a:ext uri="{0D108BD9-81ED-4DB2-BD59-A6C34878D82A}">
                    <a16:rowId xmlns:a16="http://schemas.microsoft.com/office/drawing/2014/main" val="1908761942"/>
                  </a:ext>
                </a:extLst>
              </a:tr>
              <a:tr h="853059">
                <a:tc>
                  <a:txBody>
                    <a:bodyPr/>
                    <a:lstStyle/>
                    <a:p>
                      <a:endParaRPr lang="en-US" dirty="0"/>
                    </a:p>
                  </a:txBody>
                  <a:tcPr/>
                </a:tc>
                <a:extLst>
                  <a:ext uri="{0D108BD9-81ED-4DB2-BD59-A6C34878D82A}">
                    <a16:rowId xmlns:a16="http://schemas.microsoft.com/office/drawing/2014/main" val="1813021462"/>
                  </a:ext>
                </a:extLst>
              </a:tr>
            </a:tbl>
          </a:graphicData>
        </a:graphic>
      </p:graphicFrame>
      <p:graphicFrame>
        <p:nvGraphicFramePr>
          <p:cNvPr id="26" name="Table 25">
            <a:extLst>
              <a:ext uri="{FF2B5EF4-FFF2-40B4-BE49-F238E27FC236}">
                <a16:creationId xmlns:a16="http://schemas.microsoft.com/office/drawing/2014/main" id="{1C149C97-DEA7-24D7-D83A-402029BB14D5}"/>
              </a:ext>
            </a:extLst>
          </p:cNvPr>
          <p:cNvGraphicFramePr>
            <a:graphicFrameLocks noGrp="1"/>
          </p:cNvGraphicFramePr>
          <p:nvPr>
            <p:extLst>
              <p:ext uri="{D42A27DB-BD31-4B8C-83A1-F6EECF244321}">
                <p14:modId xmlns:p14="http://schemas.microsoft.com/office/powerpoint/2010/main" val="2032586059"/>
              </p:ext>
            </p:extLst>
          </p:nvPr>
        </p:nvGraphicFramePr>
        <p:xfrm>
          <a:off x="3477768" y="11974043"/>
          <a:ext cx="6553200" cy="1669188"/>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3409187555"/>
                    </a:ext>
                  </a:extLst>
                </a:gridCol>
              </a:tblGrid>
              <a:tr h="819177">
                <a:tc>
                  <a:txBody>
                    <a:bodyPr/>
                    <a:lstStyle/>
                    <a:p>
                      <a:endParaRPr lang="en-US" dirty="0">
                        <a:solidFill>
                          <a:schemeClr val="tx1"/>
                        </a:solidFill>
                      </a:endParaRPr>
                    </a:p>
                  </a:txBody>
                  <a:tcPr/>
                </a:tc>
                <a:extLst>
                  <a:ext uri="{0D108BD9-81ED-4DB2-BD59-A6C34878D82A}">
                    <a16:rowId xmlns:a16="http://schemas.microsoft.com/office/drawing/2014/main" val="3133717457"/>
                  </a:ext>
                </a:extLst>
              </a:tr>
              <a:tr h="850011">
                <a:tc>
                  <a:txBody>
                    <a:bodyPr/>
                    <a:lstStyle/>
                    <a:p>
                      <a:endParaRPr lang="en-US" dirty="0"/>
                    </a:p>
                  </a:txBody>
                  <a:tcPr/>
                </a:tc>
                <a:extLst>
                  <a:ext uri="{0D108BD9-81ED-4DB2-BD59-A6C34878D82A}">
                    <a16:rowId xmlns:a16="http://schemas.microsoft.com/office/drawing/2014/main" val="927140210"/>
                  </a:ext>
                </a:extLst>
              </a:tr>
            </a:tbl>
          </a:graphicData>
        </a:graphic>
      </p:graphicFrame>
      <p:sp>
        <p:nvSpPr>
          <p:cNvPr id="28" name="TextBox 27">
            <a:extLst>
              <a:ext uri="{FF2B5EF4-FFF2-40B4-BE49-F238E27FC236}">
                <a16:creationId xmlns:a16="http://schemas.microsoft.com/office/drawing/2014/main" id="{23E909F1-8E7F-C7DF-8417-72CDBDDCFF8F}"/>
              </a:ext>
            </a:extLst>
          </p:cNvPr>
          <p:cNvSpPr txBox="1"/>
          <p:nvPr/>
        </p:nvSpPr>
        <p:spPr>
          <a:xfrm>
            <a:off x="341376" y="8225446"/>
            <a:ext cx="6931152" cy="1292662"/>
          </a:xfrm>
          <a:prstGeom prst="rect">
            <a:avLst/>
          </a:prstGeom>
          <a:noFill/>
        </p:spPr>
        <p:txBody>
          <a:bodyPr wrap="square">
            <a:spAutoFit/>
          </a:bodyPr>
          <a:lstStyle/>
          <a:p>
            <a:r>
              <a:rPr lang="en-US" sz="5400" dirty="0">
                <a:solidFill>
                  <a:schemeClr val="accent1"/>
                </a:solidFill>
              </a:rPr>
              <a:t>Human Resource</a:t>
            </a:r>
          </a:p>
          <a:p>
            <a:r>
              <a:rPr lang="en-US" sz="2400" dirty="0"/>
              <a:t>Open Positions</a:t>
            </a:r>
          </a:p>
        </p:txBody>
      </p:sp>
      <p:sp>
        <p:nvSpPr>
          <p:cNvPr id="32" name="TextBox 31">
            <a:extLst>
              <a:ext uri="{FF2B5EF4-FFF2-40B4-BE49-F238E27FC236}">
                <a16:creationId xmlns:a16="http://schemas.microsoft.com/office/drawing/2014/main" id="{0A44E78B-10C4-20DD-153B-3D2F683EAB4A}"/>
              </a:ext>
            </a:extLst>
          </p:cNvPr>
          <p:cNvSpPr txBox="1"/>
          <p:nvPr/>
        </p:nvSpPr>
        <p:spPr>
          <a:xfrm>
            <a:off x="3518917" y="9033236"/>
            <a:ext cx="6931152" cy="461665"/>
          </a:xfrm>
          <a:prstGeom prst="rect">
            <a:avLst/>
          </a:prstGeom>
          <a:noFill/>
        </p:spPr>
        <p:txBody>
          <a:bodyPr wrap="square">
            <a:spAutoFit/>
          </a:bodyPr>
          <a:lstStyle/>
          <a:p>
            <a:r>
              <a:rPr lang="en-US" sz="2400" dirty="0"/>
              <a:t># of advertised positions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381000" y="286816"/>
            <a:ext cx="11430000" cy="1037463"/>
          </a:xfrm>
          <a:prstGeom prst="rect">
            <a:avLst/>
          </a:prstGeom>
        </p:spPr>
        <p:txBody>
          <a:bodyPr vert="horz" wrap="square" lIns="0" tIns="295910" rIns="0" bIns="0" rtlCol="0">
            <a:spAutoFit/>
          </a:bodyPr>
          <a:lstStyle/>
          <a:p>
            <a:pPr marL="12700">
              <a:lnSpc>
                <a:spcPct val="100000"/>
              </a:lnSpc>
              <a:spcBef>
                <a:spcPts val="2330"/>
              </a:spcBef>
            </a:pPr>
            <a:r>
              <a:rPr lang="en-US" sz="4800" spc="850" dirty="0"/>
              <a:t>Finance</a:t>
            </a:r>
            <a:endParaRPr sz="4800" spc="-560" dirty="0"/>
          </a:p>
        </p:txBody>
      </p:sp>
      <p:sp>
        <p:nvSpPr>
          <p:cNvPr id="18" name="object 18"/>
          <p:cNvSpPr txBox="1"/>
          <p:nvPr/>
        </p:nvSpPr>
        <p:spPr>
          <a:xfrm>
            <a:off x="8644880" y="6713463"/>
            <a:ext cx="647065" cy="635000"/>
          </a:xfrm>
          <a:prstGeom prst="rect">
            <a:avLst/>
          </a:prstGeom>
        </p:spPr>
        <p:txBody>
          <a:bodyPr vert="horz" wrap="square" lIns="0" tIns="12700" rIns="0" bIns="0" rtlCol="0">
            <a:spAutoFit/>
          </a:bodyPr>
          <a:lstStyle/>
          <a:p>
            <a:pPr marL="12700">
              <a:lnSpc>
                <a:spcPct val="100000"/>
              </a:lnSpc>
              <a:spcBef>
                <a:spcPts val="100"/>
              </a:spcBef>
            </a:pPr>
            <a:r>
              <a:rPr sz="4000" spc="175" dirty="0">
                <a:solidFill>
                  <a:srgbClr val="E6E6E6"/>
                </a:solidFill>
                <a:latin typeface="Arial MT"/>
                <a:cs typeface="Arial MT"/>
              </a:rPr>
              <a:t>06</a:t>
            </a:r>
            <a:endParaRPr sz="4000">
              <a:latin typeface="Arial MT"/>
              <a:cs typeface="Arial MT"/>
            </a:endParaRPr>
          </a:p>
        </p:txBody>
      </p:sp>
      <p:sp>
        <p:nvSpPr>
          <p:cNvPr id="19" name="object 19"/>
          <p:cNvSpPr txBox="1"/>
          <p:nvPr/>
        </p:nvSpPr>
        <p:spPr>
          <a:xfrm>
            <a:off x="10772385" y="5517122"/>
            <a:ext cx="594360" cy="635000"/>
          </a:xfrm>
          <a:prstGeom prst="rect">
            <a:avLst/>
          </a:prstGeom>
        </p:spPr>
        <p:txBody>
          <a:bodyPr vert="horz" wrap="square" lIns="0" tIns="12700" rIns="0" bIns="0" rtlCol="0">
            <a:spAutoFit/>
          </a:bodyPr>
          <a:lstStyle/>
          <a:p>
            <a:pPr marL="12700">
              <a:lnSpc>
                <a:spcPct val="100000"/>
              </a:lnSpc>
              <a:spcBef>
                <a:spcPts val="100"/>
              </a:spcBef>
            </a:pPr>
            <a:r>
              <a:rPr sz="4000" spc="-25" dirty="0">
                <a:solidFill>
                  <a:srgbClr val="F1F1F1"/>
                </a:solidFill>
                <a:latin typeface="Arial MT"/>
                <a:cs typeface="Arial MT"/>
              </a:rPr>
              <a:t>07</a:t>
            </a:r>
            <a:endParaRPr sz="4000">
              <a:latin typeface="Arial MT"/>
              <a:cs typeface="Arial MT"/>
            </a:endParaRPr>
          </a:p>
        </p:txBody>
      </p:sp>
      <p:pic>
        <p:nvPicPr>
          <p:cNvPr id="36" name="Picture 35" descr="A person with long brown hair">
            <a:extLst>
              <a:ext uri="{FF2B5EF4-FFF2-40B4-BE49-F238E27FC236}">
                <a16:creationId xmlns:a16="http://schemas.microsoft.com/office/drawing/2014/main" id="{48520D96-CFEE-4359-7293-E183280B8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3600" y="8382000"/>
            <a:ext cx="3573762" cy="43011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8" name="TextBox 37">
            <a:extLst>
              <a:ext uri="{FF2B5EF4-FFF2-40B4-BE49-F238E27FC236}">
                <a16:creationId xmlns:a16="http://schemas.microsoft.com/office/drawing/2014/main" id="{BE0A573F-D60D-0D5F-883C-285F961CF7A9}"/>
              </a:ext>
            </a:extLst>
          </p:cNvPr>
          <p:cNvSpPr txBox="1"/>
          <p:nvPr/>
        </p:nvSpPr>
        <p:spPr>
          <a:xfrm>
            <a:off x="10427190" y="12782853"/>
            <a:ext cx="2900172" cy="646331"/>
          </a:xfrm>
          <a:prstGeom prst="rect">
            <a:avLst/>
          </a:prstGeom>
          <a:noFill/>
        </p:spPr>
        <p:txBody>
          <a:bodyPr wrap="square">
            <a:spAutoFit/>
          </a:bodyPr>
          <a:lstStyle/>
          <a:p>
            <a:r>
              <a:rPr lang="en-US" dirty="0"/>
              <a:t>Finance Director &amp; Billing</a:t>
            </a:r>
          </a:p>
          <a:p>
            <a:r>
              <a:rPr lang="en-US" dirty="0"/>
              <a:t>Vicki Gordillo</a:t>
            </a:r>
          </a:p>
        </p:txBody>
      </p:sp>
      <p:sp>
        <p:nvSpPr>
          <p:cNvPr id="39" name="TextBox 38">
            <a:extLst>
              <a:ext uri="{FF2B5EF4-FFF2-40B4-BE49-F238E27FC236}">
                <a16:creationId xmlns:a16="http://schemas.microsoft.com/office/drawing/2014/main" id="{5E4748BF-5161-B714-8A94-C3C283620FD6}"/>
              </a:ext>
            </a:extLst>
          </p:cNvPr>
          <p:cNvSpPr txBox="1"/>
          <p:nvPr/>
        </p:nvSpPr>
        <p:spPr>
          <a:xfrm>
            <a:off x="762000" y="1600200"/>
            <a:ext cx="10210800" cy="6555641"/>
          </a:xfrm>
          <a:prstGeom prst="rect">
            <a:avLst/>
          </a:prstGeom>
          <a:noFill/>
        </p:spPr>
        <p:txBody>
          <a:bodyPr wrap="square" rtlCol="0">
            <a:spAutoFit/>
          </a:bodyPr>
          <a:lstStyle/>
          <a:p>
            <a:r>
              <a:rPr lang="en-US" sz="2800" dirty="0">
                <a:latin typeface="Lucida Sans Unicode" panose="020B0602030504020204" pitchFamily="34" charset="0"/>
                <a:cs typeface="Lucida Sans Unicode" panose="020B0602030504020204" pitchFamily="34" charset="0"/>
              </a:rPr>
              <a:t>The Finance Manager is currently in the final stages of finalizing the city's budget, ensuring all financial allocations align with the strategic goals for the upcoming year. Alongside the budget preparation, diligently compiling the necessary documentation and financial statements for the annual audit. This comprehensive process requires a detailed review of all transactions and accounts, ensuring accuracy and compliance. Throughout these key tasks, have also managed to oversee and process the timely payment of bills, maintaining the smooth operation of day-to-day finances. With multiple critical projects demanding attention simultaneously, also meet all deadlines.</a:t>
            </a:r>
          </a:p>
          <a:p>
            <a:r>
              <a:rPr lang="en-US" sz="2800" dirty="0">
                <a:latin typeface="Lucida Sans Unicode" panose="020B0602030504020204" pitchFamily="34" charset="0"/>
                <a:cs typeface="Lucida Sans Unicode" panose="020B0602030504020204" pitchFamily="34" charset="0"/>
              </a:rPr>
              <a:t>Payroll was on Thursday as usual, calling to pay payroll taxes and do journal entries to offset payroll expenses.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350477" y="1368738"/>
            <a:ext cx="8404225" cy="1564531"/>
          </a:xfrm>
          <a:prstGeom prst="rect">
            <a:avLst/>
          </a:prstGeom>
        </p:spPr>
        <p:txBody>
          <a:bodyPr vert="horz" wrap="square" lIns="0" tIns="12700" rIns="0" bIns="0" rtlCol="0">
            <a:spAutoFit/>
          </a:bodyPr>
          <a:lstStyle/>
          <a:p>
            <a:pPr marL="12700">
              <a:lnSpc>
                <a:spcPct val="100000"/>
              </a:lnSpc>
              <a:spcBef>
                <a:spcPts val="100"/>
              </a:spcBef>
            </a:pPr>
            <a:r>
              <a:rPr lang="en-US" sz="2500" b="1" dirty="0">
                <a:solidFill>
                  <a:srgbClr val="4D4D4D"/>
                </a:solidFill>
                <a:latin typeface="Lucida Sans Unicode"/>
                <a:cs typeface="Lucida Sans Unicode"/>
              </a:rPr>
              <a:t>Police News:</a:t>
            </a:r>
          </a:p>
          <a:p>
            <a:pPr marL="12700">
              <a:lnSpc>
                <a:spcPct val="100000"/>
              </a:lnSpc>
              <a:spcBef>
                <a:spcPts val="100"/>
              </a:spcBef>
            </a:pPr>
            <a:r>
              <a:rPr lang="en-US" sz="2500" dirty="0">
                <a:solidFill>
                  <a:srgbClr val="4D4D4D"/>
                </a:solidFill>
                <a:latin typeface="Lucida Sans Unicode"/>
                <a:cs typeface="Lucida Sans Unicode"/>
              </a:rPr>
              <a:t>Chief and City Manager met with Hardee County Sheriff Crawford to talk about contracting the animal services to Hardee County.</a:t>
            </a:r>
            <a:endParaRPr sz="2500" dirty="0">
              <a:latin typeface="Lucida Sans Unicode"/>
              <a:cs typeface="Lucida Sans Unicode"/>
            </a:endParaRPr>
          </a:p>
        </p:txBody>
      </p:sp>
      <p:sp>
        <p:nvSpPr>
          <p:cNvPr id="20" name="object 20"/>
          <p:cNvSpPr txBox="1">
            <a:spLocks noGrp="1"/>
          </p:cNvSpPr>
          <p:nvPr>
            <p:ph type="title"/>
          </p:nvPr>
        </p:nvSpPr>
        <p:spPr>
          <a:xfrm>
            <a:off x="0" y="47938"/>
            <a:ext cx="9521570" cy="2641600"/>
          </a:xfrm>
          <a:prstGeom prst="rect">
            <a:avLst/>
          </a:prstGeom>
        </p:spPr>
        <p:txBody>
          <a:bodyPr vert="horz" wrap="square" lIns="0" tIns="288925" rIns="0" bIns="0" rtlCol="0">
            <a:spAutoFit/>
          </a:bodyPr>
          <a:lstStyle/>
          <a:p>
            <a:pPr marL="31750" marR="23495">
              <a:lnSpc>
                <a:spcPct val="100000"/>
              </a:lnSpc>
              <a:spcBef>
                <a:spcPts val="2275"/>
              </a:spcBef>
            </a:pPr>
            <a:r>
              <a:rPr lang="en-US" spc="-270" dirty="0"/>
              <a:t>  Police</a:t>
            </a:r>
            <a:endParaRPr spc="-270" dirty="0"/>
          </a:p>
        </p:txBody>
      </p:sp>
      <p:graphicFrame>
        <p:nvGraphicFramePr>
          <p:cNvPr id="30" name="Content Placeholder 29">
            <a:extLst>
              <a:ext uri="{FF2B5EF4-FFF2-40B4-BE49-F238E27FC236}">
                <a16:creationId xmlns:a16="http://schemas.microsoft.com/office/drawing/2014/main" id="{BF2B1F97-3708-C1A6-B3EF-B5D29787CD7F}"/>
              </a:ext>
            </a:extLst>
          </p:cNvPr>
          <p:cNvGraphicFramePr>
            <a:graphicFrameLocks noGrp="1"/>
          </p:cNvGraphicFramePr>
          <p:nvPr>
            <p:ph idx="1"/>
            <p:extLst>
              <p:ext uri="{D42A27DB-BD31-4B8C-83A1-F6EECF244321}">
                <p14:modId xmlns:p14="http://schemas.microsoft.com/office/powerpoint/2010/main" val="467590408"/>
              </p:ext>
            </p:extLst>
          </p:nvPr>
        </p:nvGraphicFramePr>
        <p:xfrm>
          <a:off x="914654" y="4321174"/>
          <a:ext cx="9841738" cy="3643884"/>
        </p:xfrm>
        <a:graphic>
          <a:graphicData uri="http://schemas.openxmlformats.org/drawingml/2006/table">
            <a:tbl>
              <a:tblPr firstRow="1" bandRow="1">
                <a:tableStyleId>{5C22544A-7EE6-4342-B048-85BDC9FD1C3A}</a:tableStyleId>
              </a:tblPr>
              <a:tblGrid>
                <a:gridCol w="4724146">
                  <a:extLst>
                    <a:ext uri="{9D8B030D-6E8A-4147-A177-3AD203B41FA5}">
                      <a16:colId xmlns:a16="http://schemas.microsoft.com/office/drawing/2014/main" val="4197261853"/>
                    </a:ext>
                  </a:extLst>
                </a:gridCol>
                <a:gridCol w="5117592">
                  <a:extLst>
                    <a:ext uri="{9D8B030D-6E8A-4147-A177-3AD203B41FA5}">
                      <a16:colId xmlns:a16="http://schemas.microsoft.com/office/drawing/2014/main" val="3111586479"/>
                    </a:ext>
                  </a:extLst>
                </a:gridCol>
              </a:tblGrid>
              <a:tr h="607314">
                <a:tc>
                  <a:txBody>
                    <a:bodyPr/>
                    <a:lstStyle/>
                    <a:p>
                      <a:r>
                        <a:rPr lang="en-US" dirty="0">
                          <a:solidFill>
                            <a:schemeClr val="tx1"/>
                          </a:solidFill>
                        </a:rPr>
                        <a:t>POLICE STATS</a:t>
                      </a:r>
                    </a:p>
                  </a:txBody>
                  <a:tcPr/>
                </a:tc>
                <a:tc>
                  <a:txBody>
                    <a:bodyPr/>
                    <a:lstStyle/>
                    <a:p>
                      <a:endParaRPr lang="en-US"/>
                    </a:p>
                  </a:txBody>
                  <a:tcPr/>
                </a:tc>
                <a:extLst>
                  <a:ext uri="{0D108BD9-81ED-4DB2-BD59-A6C34878D82A}">
                    <a16:rowId xmlns:a16="http://schemas.microsoft.com/office/drawing/2014/main" val="4216719938"/>
                  </a:ext>
                </a:extLst>
              </a:tr>
              <a:tr h="607314">
                <a:tc>
                  <a:txBody>
                    <a:bodyPr/>
                    <a:lstStyle/>
                    <a:p>
                      <a:r>
                        <a:rPr lang="en-US" dirty="0"/>
                        <a:t>Traffic Stops</a:t>
                      </a:r>
                    </a:p>
                  </a:txBody>
                  <a:tcPr/>
                </a:tc>
                <a:tc>
                  <a:txBody>
                    <a:bodyPr/>
                    <a:lstStyle/>
                    <a:p>
                      <a:r>
                        <a:rPr lang="en-US" dirty="0"/>
                        <a:t>11</a:t>
                      </a:r>
                    </a:p>
                  </a:txBody>
                  <a:tcPr/>
                </a:tc>
                <a:extLst>
                  <a:ext uri="{0D108BD9-81ED-4DB2-BD59-A6C34878D82A}">
                    <a16:rowId xmlns:a16="http://schemas.microsoft.com/office/drawing/2014/main" val="791328826"/>
                  </a:ext>
                </a:extLst>
              </a:tr>
              <a:tr h="607314">
                <a:tc>
                  <a:txBody>
                    <a:bodyPr/>
                    <a:lstStyle/>
                    <a:p>
                      <a:r>
                        <a:rPr lang="en-US" dirty="0"/>
                        <a:t>Citations</a:t>
                      </a:r>
                    </a:p>
                  </a:txBody>
                  <a:tcPr/>
                </a:tc>
                <a:tc>
                  <a:txBody>
                    <a:bodyPr/>
                    <a:lstStyle/>
                    <a:p>
                      <a:r>
                        <a:rPr lang="en-US" dirty="0"/>
                        <a:t>7</a:t>
                      </a:r>
                    </a:p>
                  </a:txBody>
                  <a:tcPr/>
                </a:tc>
                <a:extLst>
                  <a:ext uri="{0D108BD9-81ED-4DB2-BD59-A6C34878D82A}">
                    <a16:rowId xmlns:a16="http://schemas.microsoft.com/office/drawing/2014/main" val="2499330330"/>
                  </a:ext>
                </a:extLst>
              </a:tr>
              <a:tr h="607314">
                <a:tc>
                  <a:txBody>
                    <a:bodyPr/>
                    <a:lstStyle/>
                    <a:p>
                      <a:r>
                        <a:rPr lang="en-US" dirty="0"/>
                        <a:t>Warnings</a:t>
                      </a:r>
                    </a:p>
                  </a:txBody>
                  <a:tcPr/>
                </a:tc>
                <a:tc>
                  <a:txBody>
                    <a:bodyPr/>
                    <a:lstStyle/>
                    <a:p>
                      <a:r>
                        <a:rPr lang="en-US" dirty="0"/>
                        <a:t>5</a:t>
                      </a:r>
                    </a:p>
                  </a:txBody>
                  <a:tcPr/>
                </a:tc>
                <a:extLst>
                  <a:ext uri="{0D108BD9-81ED-4DB2-BD59-A6C34878D82A}">
                    <a16:rowId xmlns:a16="http://schemas.microsoft.com/office/drawing/2014/main" val="854974687"/>
                  </a:ext>
                </a:extLst>
              </a:tr>
              <a:tr h="607314">
                <a:tc>
                  <a:txBody>
                    <a:bodyPr/>
                    <a:lstStyle/>
                    <a:p>
                      <a:r>
                        <a:rPr lang="en-US" dirty="0"/>
                        <a:t>Arrests</a:t>
                      </a:r>
                    </a:p>
                  </a:txBody>
                  <a:tcPr/>
                </a:tc>
                <a:tc>
                  <a:txBody>
                    <a:bodyPr/>
                    <a:lstStyle/>
                    <a:p>
                      <a:r>
                        <a:rPr lang="en-US" dirty="0"/>
                        <a:t>2</a:t>
                      </a:r>
                    </a:p>
                  </a:txBody>
                  <a:tcPr/>
                </a:tc>
                <a:extLst>
                  <a:ext uri="{0D108BD9-81ED-4DB2-BD59-A6C34878D82A}">
                    <a16:rowId xmlns:a16="http://schemas.microsoft.com/office/drawing/2014/main" val="3111042583"/>
                  </a:ext>
                </a:extLst>
              </a:tr>
              <a:tr h="607314">
                <a:tc>
                  <a:txBody>
                    <a:bodyPr/>
                    <a:lstStyle/>
                    <a:p>
                      <a:r>
                        <a:rPr lang="en-US" dirty="0"/>
                        <a:t>Calls for Service</a:t>
                      </a:r>
                    </a:p>
                  </a:txBody>
                  <a:tcPr/>
                </a:tc>
                <a:tc>
                  <a:txBody>
                    <a:bodyPr/>
                    <a:lstStyle/>
                    <a:p>
                      <a:r>
                        <a:rPr lang="en-US" dirty="0"/>
                        <a:t>44</a:t>
                      </a:r>
                    </a:p>
                  </a:txBody>
                  <a:tcPr/>
                </a:tc>
                <a:extLst>
                  <a:ext uri="{0D108BD9-81ED-4DB2-BD59-A6C34878D82A}">
                    <a16:rowId xmlns:a16="http://schemas.microsoft.com/office/drawing/2014/main" val="2451853574"/>
                  </a:ext>
                </a:extLst>
              </a:tr>
            </a:tbl>
          </a:graphicData>
        </a:graphic>
      </p:graphicFrame>
      <p:pic>
        <p:nvPicPr>
          <p:cNvPr id="22" name="Picture 21" descr="A police officer standing in front of a flag&#10;&#10;Description automatically generated">
            <a:extLst>
              <a:ext uri="{FF2B5EF4-FFF2-40B4-BE49-F238E27FC236}">
                <a16:creationId xmlns:a16="http://schemas.microsoft.com/office/drawing/2014/main" id="{20942ACE-3A77-418D-4C70-242814A49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33060" y="8235025"/>
            <a:ext cx="3231620" cy="429660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4" name="TextBox 23">
            <a:extLst>
              <a:ext uri="{FF2B5EF4-FFF2-40B4-BE49-F238E27FC236}">
                <a16:creationId xmlns:a16="http://schemas.microsoft.com/office/drawing/2014/main" id="{EFD3879A-6D5D-B0DF-B5CC-0F8F6673942D}"/>
              </a:ext>
            </a:extLst>
          </p:cNvPr>
          <p:cNvSpPr txBox="1"/>
          <p:nvPr/>
        </p:nvSpPr>
        <p:spPr>
          <a:xfrm>
            <a:off x="10756392" y="12801600"/>
            <a:ext cx="2662121" cy="707886"/>
          </a:xfrm>
          <a:prstGeom prst="rect">
            <a:avLst/>
          </a:prstGeom>
          <a:noFill/>
        </p:spPr>
        <p:txBody>
          <a:bodyPr wrap="square">
            <a:spAutoFit/>
          </a:bodyPr>
          <a:lstStyle/>
          <a:p>
            <a:r>
              <a:rPr lang="en-US" sz="2000" dirty="0"/>
              <a:t>Police Chief</a:t>
            </a:r>
          </a:p>
          <a:p>
            <a:r>
              <a:rPr lang="en-US" sz="2000" dirty="0"/>
              <a:t>John Scheel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28600" y="304800"/>
            <a:ext cx="10439400" cy="1122743"/>
          </a:xfrm>
          <a:prstGeom prst="rect">
            <a:avLst/>
          </a:prstGeom>
        </p:spPr>
        <p:txBody>
          <a:bodyPr vert="horz" wrap="square" lIns="0" tIns="288925" rIns="0" bIns="0" rtlCol="0">
            <a:spAutoFit/>
          </a:bodyPr>
          <a:lstStyle/>
          <a:p>
            <a:pPr marR="23495">
              <a:lnSpc>
                <a:spcPct val="100000"/>
              </a:lnSpc>
              <a:spcBef>
                <a:spcPts val="2275"/>
              </a:spcBef>
            </a:pPr>
            <a:r>
              <a:rPr lang="en-US" sz="5400" spc="-270" dirty="0">
                <a:solidFill>
                  <a:schemeClr val="accent1"/>
                </a:solidFill>
                <a:latin typeface="+mj-lt"/>
              </a:rPr>
              <a:t>Planning &amp; Community Development</a:t>
            </a:r>
            <a:endParaRPr sz="5400" spc="-270" dirty="0">
              <a:solidFill>
                <a:schemeClr val="accent1"/>
              </a:solidFill>
              <a:latin typeface="+mj-lt"/>
            </a:endParaRPr>
          </a:p>
        </p:txBody>
      </p:sp>
      <p:sp>
        <p:nvSpPr>
          <p:cNvPr id="12" name="Text Placeholder 11">
            <a:extLst>
              <a:ext uri="{FF2B5EF4-FFF2-40B4-BE49-F238E27FC236}">
                <a16:creationId xmlns:a16="http://schemas.microsoft.com/office/drawing/2014/main" id="{99A9235C-0C71-84CA-C284-9DFC33B0E873}"/>
              </a:ext>
            </a:extLst>
          </p:cNvPr>
          <p:cNvSpPr>
            <a:spLocks noGrp="1"/>
          </p:cNvSpPr>
          <p:nvPr>
            <p:ph type="body" idx="1"/>
          </p:nvPr>
        </p:nvSpPr>
        <p:spPr>
          <a:xfrm>
            <a:off x="376044" y="1478979"/>
            <a:ext cx="4636008" cy="1152524"/>
          </a:xfrm>
        </p:spPr>
        <p:txBody>
          <a:bodyPr/>
          <a:lstStyle/>
          <a:p>
            <a:r>
              <a:rPr lang="en-US" dirty="0"/>
              <a:t>PERMITS ISSUED</a:t>
            </a:r>
          </a:p>
        </p:txBody>
      </p:sp>
      <p:graphicFrame>
        <p:nvGraphicFramePr>
          <p:cNvPr id="17" name="Content Placeholder 16">
            <a:extLst>
              <a:ext uri="{FF2B5EF4-FFF2-40B4-BE49-F238E27FC236}">
                <a16:creationId xmlns:a16="http://schemas.microsoft.com/office/drawing/2014/main" id="{F2E29912-2CEE-250A-A52E-3139533675D3}"/>
              </a:ext>
            </a:extLst>
          </p:cNvPr>
          <p:cNvGraphicFramePr>
            <a:graphicFrameLocks noGrp="1"/>
          </p:cNvGraphicFramePr>
          <p:nvPr>
            <p:ph sz="half" idx="2"/>
            <p:extLst>
              <p:ext uri="{D42A27DB-BD31-4B8C-83A1-F6EECF244321}">
                <p14:modId xmlns:p14="http://schemas.microsoft.com/office/powerpoint/2010/main" val="2016420077"/>
              </p:ext>
            </p:extLst>
          </p:nvPr>
        </p:nvGraphicFramePr>
        <p:xfrm>
          <a:off x="369948" y="2666490"/>
          <a:ext cx="9155052" cy="2514600"/>
        </p:xfrm>
        <a:graphic>
          <a:graphicData uri="http://schemas.openxmlformats.org/drawingml/2006/table">
            <a:tbl>
              <a:tblPr firstRow="1" bandRow="1">
                <a:tableStyleId>{5C22544A-7EE6-4342-B048-85BDC9FD1C3A}</a:tableStyleId>
              </a:tblPr>
              <a:tblGrid>
                <a:gridCol w="5024271">
                  <a:extLst>
                    <a:ext uri="{9D8B030D-6E8A-4147-A177-3AD203B41FA5}">
                      <a16:colId xmlns:a16="http://schemas.microsoft.com/office/drawing/2014/main" val="3295689176"/>
                    </a:ext>
                  </a:extLst>
                </a:gridCol>
                <a:gridCol w="4130781">
                  <a:extLst>
                    <a:ext uri="{9D8B030D-6E8A-4147-A177-3AD203B41FA5}">
                      <a16:colId xmlns:a16="http://schemas.microsoft.com/office/drawing/2014/main" val="1878172617"/>
                    </a:ext>
                  </a:extLst>
                </a:gridCol>
              </a:tblGrid>
              <a:tr h="370840">
                <a:tc>
                  <a:txBody>
                    <a:bodyPr/>
                    <a:lstStyle/>
                    <a:p>
                      <a:r>
                        <a:rPr lang="en-US" sz="2700" dirty="0">
                          <a:solidFill>
                            <a:schemeClr val="tx1"/>
                          </a:solidFill>
                        </a:rPr>
                        <a:t>STRUCTURE TYPE</a:t>
                      </a:r>
                    </a:p>
                  </a:txBody>
                  <a:tcPr/>
                </a:tc>
                <a:tc>
                  <a:txBody>
                    <a:bodyPr/>
                    <a:lstStyle/>
                    <a:p>
                      <a:r>
                        <a:rPr lang="en-US" sz="2700" dirty="0">
                          <a:solidFill>
                            <a:schemeClr val="tx1"/>
                          </a:solidFill>
                        </a:rPr>
                        <a:t>TOTAL</a:t>
                      </a:r>
                    </a:p>
                  </a:txBody>
                  <a:tcPr/>
                </a:tc>
                <a:extLst>
                  <a:ext uri="{0D108BD9-81ED-4DB2-BD59-A6C34878D82A}">
                    <a16:rowId xmlns:a16="http://schemas.microsoft.com/office/drawing/2014/main" val="682424621"/>
                  </a:ext>
                </a:extLst>
              </a:tr>
              <a:tr h="370840">
                <a:tc>
                  <a:txBody>
                    <a:bodyPr/>
                    <a:lstStyle/>
                    <a:p>
                      <a:r>
                        <a:rPr lang="en-US" dirty="0"/>
                        <a:t>RESIDENTIAL</a:t>
                      </a:r>
                    </a:p>
                  </a:txBody>
                  <a:tcPr/>
                </a:tc>
                <a:tc>
                  <a:txBody>
                    <a:bodyPr/>
                    <a:lstStyle/>
                    <a:p>
                      <a:r>
                        <a:rPr lang="en-US" dirty="0"/>
                        <a:t>5</a:t>
                      </a:r>
                    </a:p>
                  </a:txBody>
                  <a:tcPr/>
                </a:tc>
                <a:extLst>
                  <a:ext uri="{0D108BD9-81ED-4DB2-BD59-A6C34878D82A}">
                    <a16:rowId xmlns:a16="http://schemas.microsoft.com/office/drawing/2014/main" val="3193174213"/>
                  </a:ext>
                </a:extLst>
              </a:tr>
              <a:tr h="370840">
                <a:tc>
                  <a:txBody>
                    <a:bodyPr/>
                    <a:lstStyle/>
                    <a:p>
                      <a:endParaRPr lang="en-US" dirty="0"/>
                    </a:p>
                  </a:txBody>
                  <a:tcPr/>
                </a:tc>
                <a:tc>
                  <a:txBody>
                    <a:bodyPr/>
                    <a:lstStyle/>
                    <a:p>
                      <a:endParaRPr lang="en-US"/>
                    </a:p>
                  </a:txBody>
                  <a:tcPr/>
                </a:tc>
                <a:extLst>
                  <a:ext uri="{0D108BD9-81ED-4DB2-BD59-A6C34878D82A}">
                    <a16:rowId xmlns:a16="http://schemas.microsoft.com/office/drawing/2014/main" val="2298410943"/>
                  </a:ext>
                </a:extLst>
              </a:tr>
              <a:tr h="370840">
                <a:tc>
                  <a:txBody>
                    <a:bodyPr/>
                    <a:lstStyle/>
                    <a:p>
                      <a:r>
                        <a:rPr lang="en-US" dirty="0"/>
                        <a:t>COMMERCIAL</a:t>
                      </a:r>
                    </a:p>
                  </a:txBody>
                  <a:tcPr/>
                </a:tc>
                <a:tc>
                  <a:txBody>
                    <a:bodyPr/>
                    <a:lstStyle/>
                    <a:p>
                      <a:r>
                        <a:rPr lang="en-US" dirty="0"/>
                        <a:t>3 (SITE PLAN IN REVIEW)</a:t>
                      </a:r>
                    </a:p>
                  </a:txBody>
                  <a:tcPr/>
                </a:tc>
                <a:extLst>
                  <a:ext uri="{0D108BD9-81ED-4DB2-BD59-A6C34878D82A}">
                    <a16:rowId xmlns:a16="http://schemas.microsoft.com/office/drawing/2014/main" val="3067265164"/>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794056129"/>
                  </a:ext>
                </a:extLst>
              </a:tr>
            </a:tbl>
          </a:graphicData>
        </a:graphic>
      </p:graphicFrame>
      <p:graphicFrame>
        <p:nvGraphicFramePr>
          <p:cNvPr id="18" name="Content Placeholder 17">
            <a:extLst>
              <a:ext uri="{FF2B5EF4-FFF2-40B4-BE49-F238E27FC236}">
                <a16:creationId xmlns:a16="http://schemas.microsoft.com/office/drawing/2014/main" id="{0ADECC81-40FC-4209-DE52-FB84217C4A46}"/>
              </a:ext>
            </a:extLst>
          </p:cNvPr>
          <p:cNvGraphicFramePr>
            <a:graphicFrameLocks noGrp="1"/>
          </p:cNvGraphicFramePr>
          <p:nvPr>
            <p:ph sz="quarter" idx="4"/>
            <p:extLst>
              <p:ext uri="{D42A27DB-BD31-4B8C-83A1-F6EECF244321}">
                <p14:modId xmlns:p14="http://schemas.microsoft.com/office/powerpoint/2010/main" val="1806035328"/>
              </p:ext>
            </p:extLst>
          </p:nvPr>
        </p:nvGraphicFramePr>
        <p:xfrm>
          <a:off x="369948" y="8194478"/>
          <a:ext cx="11227692" cy="3280844"/>
        </p:xfrm>
        <a:graphic>
          <a:graphicData uri="http://schemas.openxmlformats.org/drawingml/2006/table">
            <a:tbl>
              <a:tblPr firstRow="1" bandRow="1">
                <a:tableStyleId>{5C22544A-7EE6-4342-B048-85BDC9FD1C3A}</a:tableStyleId>
              </a:tblPr>
              <a:tblGrid>
                <a:gridCol w="2806923">
                  <a:extLst>
                    <a:ext uri="{9D8B030D-6E8A-4147-A177-3AD203B41FA5}">
                      <a16:colId xmlns:a16="http://schemas.microsoft.com/office/drawing/2014/main" val="193939066"/>
                    </a:ext>
                  </a:extLst>
                </a:gridCol>
                <a:gridCol w="2806923">
                  <a:extLst>
                    <a:ext uri="{9D8B030D-6E8A-4147-A177-3AD203B41FA5}">
                      <a16:colId xmlns:a16="http://schemas.microsoft.com/office/drawing/2014/main" val="2041722268"/>
                    </a:ext>
                  </a:extLst>
                </a:gridCol>
                <a:gridCol w="2806923">
                  <a:extLst>
                    <a:ext uri="{9D8B030D-6E8A-4147-A177-3AD203B41FA5}">
                      <a16:colId xmlns:a16="http://schemas.microsoft.com/office/drawing/2014/main" val="2173579720"/>
                    </a:ext>
                  </a:extLst>
                </a:gridCol>
                <a:gridCol w="2806923">
                  <a:extLst>
                    <a:ext uri="{9D8B030D-6E8A-4147-A177-3AD203B41FA5}">
                      <a16:colId xmlns:a16="http://schemas.microsoft.com/office/drawing/2014/main" val="1745838607"/>
                    </a:ext>
                  </a:extLst>
                </a:gridCol>
              </a:tblGrid>
              <a:tr h="526648">
                <a:tc>
                  <a:txBody>
                    <a:bodyPr/>
                    <a:lstStyle/>
                    <a:p>
                      <a:r>
                        <a:rPr lang="en-US" sz="2000" dirty="0"/>
                        <a:t>VIOLATIONS</a:t>
                      </a:r>
                    </a:p>
                  </a:txBody>
                  <a:tcPr/>
                </a:tc>
                <a:tc>
                  <a:txBody>
                    <a:bodyPr/>
                    <a:lstStyle/>
                    <a:p>
                      <a:r>
                        <a:rPr lang="en-US" sz="2000" dirty="0"/>
                        <a:t># OF CASES</a:t>
                      </a:r>
                    </a:p>
                  </a:txBody>
                  <a:tcPr/>
                </a:tc>
                <a:tc>
                  <a:txBody>
                    <a:bodyPr/>
                    <a:lstStyle/>
                    <a:p>
                      <a:r>
                        <a:rPr lang="en-US" sz="2000" dirty="0"/>
                        <a:t>RESOLVED</a:t>
                      </a:r>
                    </a:p>
                  </a:txBody>
                  <a:tcPr/>
                </a:tc>
                <a:tc>
                  <a:txBody>
                    <a:bodyPr/>
                    <a:lstStyle/>
                    <a:p>
                      <a:r>
                        <a:rPr lang="en-US" sz="2000" dirty="0"/>
                        <a:t>OPEN</a:t>
                      </a:r>
                    </a:p>
                  </a:txBody>
                  <a:tcPr/>
                </a:tc>
                <a:extLst>
                  <a:ext uri="{0D108BD9-81ED-4DB2-BD59-A6C34878D82A}">
                    <a16:rowId xmlns:a16="http://schemas.microsoft.com/office/drawing/2014/main" val="3511543156"/>
                  </a:ext>
                </a:extLst>
              </a:tr>
              <a:tr h="668438">
                <a:tc>
                  <a:txBody>
                    <a:bodyPr/>
                    <a:lstStyle/>
                    <a:p>
                      <a:r>
                        <a:rPr lang="en-US" dirty="0"/>
                        <a:t>Code Inspections</a:t>
                      </a:r>
                    </a:p>
                  </a:txBody>
                  <a:tcPr/>
                </a:tc>
                <a:tc>
                  <a:txBody>
                    <a:bodyPr/>
                    <a:lstStyle/>
                    <a:p>
                      <a:r>
                        <a:rPr lang="en-US" dirty="0"/>
                        <a:t>6</a:t>
                      </a:r>
                    </a:p>
                  </a:txBody>
                  <a:tcPr/>
                </a:tc>
                <a:tc>
                  <a:txBody>
                    <a:bodyPr/>
                    <a:lstStyle/>
                    <a:p>
                      <a:endParaRPr lang="en-US"/>
                    </a:p>
                  </a:txBody>
                  <a:tcPr/>
                </a:tc>
                <a:tc>
                  <a:txBody>
                    <a:bodyPr/>
                    <a:lstStyle/>
                    <a:p>
                      <a:r>
                        <a:rPr lang="en-US" dirty="0"/>
                        <a:t>6</a:t>
                      </a:r>
                    </a:p>
                  </a:txBody>
                  <a:tcPr/>
                </a:tc>
                <a:extLst>
                  <a:ext uri="{0D108BD9-81ED-4DB2-BD59-A6C34878D82A}">
                    <a16:rowId xmlns:a16="http://schemas.microsoft.com/office/drawing/2014/main" val="2338203190"/>
                  </a:ext>
                </a:extLst>
              </a:tr>
              <a:tr h="668438">
                <a:tc>
                  <a:txBody>
                    <a:bodyPr/>
                    <a:lstStyle/>
                    <a:p>
                      <a:r>
                        <a:rPr lang="en-US" dirty="0"/>
                        <a:t>Code Letters</a:t>
                      </a:r>
                    </a:p>
                  </a:txBody>
                  <a:tcPr/>
                </a:tc>
                <a:tc>
                  <a:txBody>
                    <a:bodyPr/>
                    <a:lstStyle/>
                    <a:p>
                      <a:r>
                        <a:rPr lang="en-US" dirty="0"/>
                        <a:t>2</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960045425"/>
                  </a:ext>
                </a:extLst>
              </a:tr>
              <a:tr h="668438">
                <a:tc>
                  <a:txBody>
                    <a:bodyPr/>
                    <a:lstStyle/>
                    <a:p>
                      <a:r>
                        <a:rPr lang="en-US" dirty="0"/>
                        <a:t>Zoning Review/Sign Offs</a:t>
                      </a:r>
                    </a:p>
                  </a:txBody>
                  <a:tcPr/>
                </a:tc>
                <a:tc>
                  <a:txBody>
                    <a:bodyPr/>
                    <a:lstStyle/>
                    <a:p>
                      <a:r>
                        <a:rPr lang="en-US" dirty="0"/>
                        <a:t>5</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20384492"/>
                  </a:ext>
                </a:extLst>
              </a:tr>
              <a:tr h="28743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068150936"/>
                  </a:ext>
                </a:extLst>
              </a:tr>
            </a:tbl>
          </a:graphicData>
        </a:graphic>
      </p:graphicFrame>
      <p:sp>
        <p:nvSpPr>
          <p:cNvPr id="24" name="TextBox 23">
            <a:extLst>
              <a:ext uri="{FF2B5EF4-FFF2-40B4-BE49-F238E27FC236}">
                <a16:creationId xmlns:a16="http://schemas.microsoft.com/office/drawing/2014/main" id="{CDE4A2FE-F5FD-9EBC-1CDA-EE254C333A20}"/>
              </a:ext>
            </a:extLst>
          </p:cNvPr>
          <p:cNvSpPr txBox="1"/>
          <p:nvPr/>
        </p:nvSpPr>
        <p:spPr>
          <a:xfrm>
            <a:off x="369948" y="7548147"/>
            <a:ext cx="10439400" cy="646331"/>
          </a:xfrm>
          <a:prstGeom prst="rect">
            <a:avLst/>
          </a:prstGeom>
          <a:noFill/>
        </p:spPr>
        <p:txBody>
          <a:bodyPr wrap="square">
            <a:spAutoFit/>
          </a:bodyPr>
          <a:lstStyle/>
          <a:p>
            <a:r>
              <a:rPr lang="en-US" sz="3600" dirty="0"/>
              <a:t>CODE VIOLATIONS</a:t>
            </a:r>
          </a:p>
        </p:txBody>
      </p:sp>
      <p:sp>
        <p:nvSpPr>
          <p:cNvPr id="26" name="TextBox 25">
            <a:extLst>
              <a:ext uri="{FF2B5EF4-FFF2-40B4-BE49-F238E27FC236}">
                <a16:creationId xmlns:a16="http://schemas.microsoft.com/office/drawing/2014/main" id="{55812A05-B771-B0C7-9850-8AB57EB5C390}"/>
              </a:ext>
            </a:extLst>
          </p:cNvPr>
          <p:cNvSpPr txBox="1"/>
          <p:nvPr/>
        </p:nvSpPr>
        <p:spPr>
          <a:xfrm>
            <a:off x="228600" y="6517270"/>
            <a:ext cx="6967728" cy="923330"/>
          </a:xfrm>
          <a:prstGeom prst="rect">
            <a:avLst/>
          </a:prstGeom>
          <a:noFill/>
        </p:spPr>
        <p:txBody>
          <a:bodyPr wrap="square">
            <a:spAutoFit/>
          </a:bodyPr>
          <a:lstStyle/>
          <a:p>
            <a:r>
              <a:rPr lang="en-US" sz="5400" dirty="0">
                <a:solidFill>
                  <a:schemeClr val="accent1"/>
                </a:solidFill>
              </a:rPr>
              <a:t>Code Enforcement</a:t>
            </a:r>
          </a:p>
        </p:txBody>
      </p:sp>
      <p:pic>
        <p:nvPicPr>
          <p:cNvPr id="28" name="Picture 27" descr="A person with long hair smiling&#10;&#10;Description automatically generated">
            <a:extLst>
              <a:ext uri="{FF2B5EF4-FFF2-40B4-BE49-F238E27FC236}">
                <a16:creationId xmlns:a16="http://schemas.microsoft.com/office/drawing/2014/main" id="{3C331563-7331-969A-1189-E85A2AE11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1320" y="313944"/>
            <a:ext cx="3048000" cy="441259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0" name="TextBox 29">
            <a:extLst>
              <a:ext uri="{FF2B5EF4-FFF2-40B4-BE49-F238E27FC236}">
                <a16:creationId xmlns:a16="http://schemas.microsoft.com/office/drawing/2014/main" id="{F3073C21-3708-A3B0-B48D-ACD38FE5D720}"/>
              </a:ext>
            </a:extLst>
          </p:cNvPr>
          <p:cNvSpPr txBox="1"/>
          <p:nvPr/>
        </p:nvSpPr>
        <p:spPr>
          <a:xfrm>
            <a:off x="10821540" y="4813636"/>
            <a:ext cx="2548128" cy="707886"/>
          </a:xfrm>
          <a:prstGeom prst="rect">
            <a:avLst/>
          </a:prstGeom>
          <a:noFill/>
        </p:spPr>
        <p:txBody>
          <a:bodyPr wrap="square">
            <a:spAutoFit/>
          </a:bodyPr>
          <a:lstStyle/>
          <a:p>
            <a:pPr algn="ctr"/>
            <a:r>
              <a:rPr lang="en-US" sz="2000" dirty="0"/>
              <a:t>Dawn Stark </a:t>
            </a:r>
          </a:p>
          <a:p>
            <a:pPr algn="ctr"/>
            <a:r>
              <a:rPr lang="en-US" sz="2000" dirty="0"/>
              <a:t>Code Enforcement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p:nvPr/>
        </p:nvSpPr>
        <p:spPr>
          <a:xfrm>
            <a:off x="160118" y="125239"/>
            <a:ext cx="7712075" cy="1472198"/>
          </a:xfrm>
          <a:prstGeom prst="rect">
            <a:avLst/>
          </a:prstGeom>
        </p:spPr>
        <p:txBody>
          <a:bodyPr vert="horz" wrap="square" lIns="0" tIns="12700" rIns="0" bIns="0" rtlCol="0">
            <a:spAutoFit/>
          </a:bodyPr>
          <a:lstStyle/>
          <a:p>
            <a:pPr marL="12700">
              <a:lnSpc>
                <a:spcPct val="100000"/>
              </a:lnSpc>
              <a:spcBef>
                <a:spcPts val="100"/>
              </a:spcBef>
            </a:pPr>
            <a:r>
              <a:rPr lang="en-US" sz="5400" spc="850" dirty="0">
                <a:solidFill>
                  <a:schemeClr val="accent1"/>
                </a:solidFill>
                <a:latin typeface="+mj-lt"/>
                <a:cs typeface="Lucida Sans Unicode"/>
              </a:rPr>
              <a:t>Human Resource</a:t>
            </a:r>
          </a:p>
          <a:p>
            <a:pPr marL="12700">
              <a:lnSpc>
                <a:spcPct val="100000"/>
              </a:lnSpc>
              <a:spcBef>
                <a:spcPts val="100"/>
              </a:spcBef>
            </a:pPr>
            <a:r>
              <a:rPr lang="en-US" sz="4000" spc="850" dirty="0">
                <a:latin typeface="+mj-lt"/>
                <a:cs typeface="Lucida Sans Unicode"/>
              </a:rPr>
              <a:t>Open Positions</a:t>
            </a:r>
            <a:endParaRPr sz="4000" dirty="0">
              <a:latin typeface="+mj-lt"/>
              <a:cs typeface="Lucida Sans Unicode"/>
            </a:endParaRPr>
          </a:p>
        </p:txBody>
      </p:sp>
      <p:sp>
        <p:nvSpPr>
          <p:cNvPr id="49" name="Text Placeholder 48">
            <a:extLst>
              <a:ext uri="{FF2B5EF4-FFF2-40B4-BE49-F238E27FC236}">
                <a16:creationId xmlns:a16="http://schemas.microsoft.com/office/drawing/2014/main" id="{3894CD6B-5D4D-E61B-CE49-EBC81195C5AD}"/>
              </a:ext>
            </a:extLst>
          </p:cNvPr>
          <p:cNvSpPr>
            <a:spLocks noGrp="1"/>
          </p:cNvSpPr>
          <p:nvPr>
            <p:ph type="body" idx="1"/>
          </p:nvPr>
        </p:nvSpPr>
        <p:spPr>
          <a:xfrm>
            <a:off x="617220" y="1553456"/>
            <a:ext cx="4636008" cy="1152524"/>
          </a:xfrm>
        </p:spPr>
        <p:txBody>
          <a:bodyPr/>
          <a:lstStyle/>
          <a:p>
            <a:r>
              <a:rPr lang="en-US" sz="3200" dirty="0"/>
              <a:t>Department</a:t>
            </a:r>
          </a:p>
        </p:txBody>
      </p:sp>
      <p:graphicFrame>
        <p:nvGraphicFramePr>
          <p:cNvPr id="55" name="Content Placeholder 54">
            <a:extLst>
              <a:ext uri="{FF2B5EF4-FFF2-40B4-BE49-F238E27FC236}">
                <a16:creationId xmlns:a16="http://schemas.microsoft.com/office/drawing/2014/main" id="{172E6AA9-A75C-6307-5C83-AFDB505C8A77}"/>
              </a:ext>
            </a:extLst>
          </p:cNvPr>
          <p:cNvGraphicFramePr>
            <a:graphicFrameLocks noGrp="1"/>
          </p:cNvGraphicFramePr>
          <p:nvPr>
            <p:ph sz="half" idx="2"/>
            <p:extLst>
              <p:ext uri="{D42A27DB-BD31-4B8C-83A1-F6EECF244321}">
                <p14:modId xmlns:p14="http://schemas.microsoft.com/office/powerpoint/2010/main" val="1363662225"/>
              </p:ext>
            </p:extLst>
          </p:nvPr>
        </p:nvGraphicFramePr>
        <p:xfrm>
          <a:off x="357381" y="2945130"/>
          <a:ext cx="5116830" cy="3275457"/>
        </p:xfrm>
        <a:graphic>
          <a:graphicData uri="http://schemas.openxmlformats.org/drawingml/2006/table">
            <a:tbl>
              <a:tblPr firstRow="1" bandRow="1">
                <a:tableStyleId>{5C22544A-7EE6-4342-B048-85BDC9FD1C3A}</a:tableStyleId>
              </a:tblPr>
              <a:tblGrid>
                <a:gridCol w="5116830">
                  <a:extLst>
                    <a:ext uri="{9D8B030D-6E8A-4147-A177-3AD203B41FA5}">
                      <a16:colId xmlns:a16="http://schemas.microsoft.com/office/drawing/2014/main" val="3785153104"/>
                    </a:ext>
                  </a:extLst>
                </a:gridCol>
              </a:tblGrid>
              <a:tr h="1626870">
                <a:tc>
                  <a:txBody>
                    <a:bodyPr/>
                    <a:lstStyle/>
                    <a:p>
                      <a:r>
                        <a:rPr lang="en-US" dirty="0">
                          <a:solidFill>
                            <a:schemeClr val="tx1"/>
                          </a:solidFill>
                        </a:rPr>
                        <a:t>1. Public Works/Fleet</a:t>
                      </a:r>
                    </a:p>
                  </a:txBody>
                  <a:tcPr/>
                </a:tc>
                <a:extLst>
                  <a:ext uri="{0D108BD9-81ED-4DB2-BD59-A6C34878D82A}">
                    <a16:rowId xmlns:a16="http://schemas.microsoft.com/office/drawing/2014/main" val="4035827684"/>
                  </a:ext>
                </a:extLst>
              </a:tr>
              <a:tr h="1648587">
                <a:tc>
                  <a:txBody>
                    <a:bodyPr/>
                    <a:lstStyle/>
                    <a:p>
                      <a:r>
                        <a:rPr lang="en-US" dirty="0"/>
                        <a:t>2. Police</a:t>
                      </a:r>
                    </a:p>
                  </a:txBody>
                  <a:tcPr/>
                </a:tc>
                <a:extLst>
                  <a:ext uri="{0D108BD9-81ED-4DB2-BD59-A6C34878D82A}">
                    <a16:rowId xmlns:a16="http://schemas.microsoft.com/office/drawing/2014/main" val="3651166776"/>
                  </a:ext>
                </a:extLst>
              </a:tr>
            </a:tbl>
          </a:graphicData>
        </a:graphic>
      </p:graphicFrame>
      <p:sp>
        <p:nvSpPr>
          <p:cNvPr id="51" name="Text Placeholder 50">
            <a:extLst>
              <a:ext uri="{FF2B5EF4-FFF2-40B4-BE49-F238E27FC236}">
                <a16:creationId xmlns:a16="http://schemas.microsoft.com/office/drawing/2014/main" id="{0206EFC8-25C5-1FF5-D227-DFD5245F64EA}"/>
              </a:ext>
            </a:extLst>
          </p:cNvPr>
          <p:cNvSpPr>
            <a:spLocks noGrp="1"/>
          </p:cNvSpPr>
          <p:nvPr>
            <p:ph type="body" sz="quarter" idx="3"/>
          </p:nvPr>
        </p:nvSpPr>
        <p:spPr>
          <a:xfrm>
            <a:off x="5646227" y="1743076"/>
            <a:ext cx="4944240" cy="1152524"/>
          </a:xfrm>
        </p:spPr>
        <p:txBody>
          <a:bodyPr/>
          <a:lstStyle/>
          <a:p>
            <a:r>
              <a:rPr lang="en-US" sz="3200" dirty="0"/>
              <a:t># of advertised positions</a:t>
            </a:r>
          </a:p>
        </p:txBody>
      </p:sp>
      <p:graphicFrame>
        <p:nvGraphicFramePr>
          <p:cNvPr id="56" name="Content Placeholder 55">
            <a:extLst>
              <a:ext uri="{FF2B5EF4-FFF2-40B4-BE49-F238E27FC236}">
                <a16:creationId xmlns:a16="http://schemas.microsoft.com/office/drawing/2014/main" id="{76F9CAF6-D4D5-B59D-5546-BC9B3830979D}"/>
              </a:ext>
            </a:extLst>
          </p:cNvPr>
          <p:cNvGraphicFramePr>
            <a:graphicFrameLocks noGrp="1"/>
          </p:cNvGraphicFramePr>
          <p:nvPr>
            <p:ph sz="quarter" idx="4"/>
            <p:extLst>
              <p:ext uri="{D42A27DB-BD31-4B8C-83A1-F6EECF244321}">
                <p14:modId xmlns:p14="http://schemas.microsoft.com/office/powerpoint/2010/main" val="516725100"/>
              </p:ext>
            </p:extLst>
          </p:nvPr>
        </p:nvGraphicFramePr>
        <p:xfrm>
          <a:off x="4800600" y="2948178"/>
          <a:ext cx="6553200" cy="3533378"/>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265755965"/>
                    </a:ext>
                  </a:extLst>
                </a:gridCol>
              </a:tblGrid>
              <a:tr h="1623822">
                <a:tc>
                  <a:txBody>
                    <a:bodyPr/>
                    <a:lstStyle/>
                    <a:p>
                      <a:endParaRPr lang="en-US" dirty="0">
                        <a:solidFill>
                          <a:schemeClr val="tx1"/>
                        </a:solidFill>
                      </a:endParaRPr>
                    </a:p>
                  </a:txBody>
                  <a:tcPr/>
                </a:tc>
                <a:extLst>
                  <a:ext uri="{0D108BD9-81ED-4DB2-BD59-A6C34878D82A}">
                    <a16:rowId xmlns:a16="http://schemas.microsoft.com/office/drawing/2014/main" val="3663973987"/>
                  </a:ext>
                </a:extLst>
              </a:tr>
              <a:tr h="1909556">
                <a:tc>
                  <a:txBody>
                    <a:bodyPr/>
                    <a:lstStyle/>
                    <a:p>
                      <a:r>
                        <a:rPr lang="en-US" dirty="0"/>
                        <a:t>1-Animal Services (Resigned)</a:t>
                      </a:r>
                    </a:p>
                    <a:p>
                      <a:endParaRPr lang="en-US" dirty="0"/>
                    </a:p>
                  </a:txBody>
                  <a:tcPr/>
                </a:tc>
                <a:extLst>
                  <a:ext uri="{0D108BD9-81ED-4DB2-BD59-A6C34878D82A}">
                    <a16:rowId xmlns:a16="http://schemas.microsoft.com/office/drawing/2014/main" val="3737418352"/>
                  </a:ext>
                </a:extLst>
              </a:tr>
            </a:tbl>
          </a:graphicData>
        </a:graphic>
      </p:graphicFrame>
      <p:graphicFrame>
        <p:nvGraphicFramePr>
          <p:cNvPr id="59" name="Table 58">
            <a:extLst>
              <a:ext uri="{FF2B5EF4-FFF2-40B4-BE49-F238E27FC236}">
                <a16:creationId xmlns:a16="http://schemas.microsoft.com/office/drawing/2014/main" id="{CD70CB1C-680C-FE97-F957-4034AF4942F5}"/>
              </a:ext>
            </a:extLst>
          </p:cNvPr>
          <p:cNvGraphicFramePr>
            <a:graphicFrameLocks noGrp="1"/>
          </p:cNvGraphicFramePr>
          <p:nvPr>
            <p:extLst>
              <p:ext uri="{D42A27DB-BD31-4B8C-83A1-F6EECF244321}">
                <p14:modId xmlns:p14="http://schemas.microsoft.com/office/powerpoint/2010/main" val="3767298064"/>
              </p:ext>
            </p:extLst>
          </p:nvPr>
        </p:nvGraphicFramePr>
        <p:xfrm>
          <a:off x="421388" y="5867400"/>
          <a:ext cx="4379211" cy="2133600"/>
        </p:xfrm>
        <a:graphic>
          <a:graphicData uri="http://schemas.openxmlformats.org/drawingml/2006/table">
            <a:tbl>
              <a:tblPr firstRow="1" bandRow="1">
                <a:tableStyleId>{5C22544A-7EE6-4342-B048-85BDC9FD1C3A}</a:tableStyleId>
              </a:tblPr>
              <a:tblGrid>
                <a:gridCol w="4379211">
                  <a:extLst>
                    <a:ext uri="{9D8B030D-6E8A-4147-A177-3AD203B41FA5}">
                      <a16:colId xmlns:a16="http://schemas.microsoft.com/office/drawing/2014/main" val="1080785398"/>
                    </a:ext>
                  </a:extLst>
                </a:gridCol>
              </a:tblGrid>
              <a:tr h="1280541">
                <a:tc>
                  <a:txBody>
                    <a:bodyPr/>
                    <a:lstStyle/>
                    <a:p>
                      <a:endParaRPr lang="en-US" dirty="0">
                        <a:solidFill>
                          <a:schemeClr val="tx1"/>
                        </a:solidFill>
                      </a:endParaRPr>
                    </a:p>
                  </a:txBody>
                  <a:tcPr/>
                </a:tc>
                <a:extLst>
                  <a:ext uri="{0D108BD9-81ED-4DB2-BD59-A6C34878D82A}">
                    <a16:rowId xmlns:a16="http://schemas.microsoft.com/office/drawing/2014/main" val="622628415"/>
                  </a:ext>
                </a:extLst>
              </a:tr>
              <a:tr h="853059">
                <a:tc>
                  <a:txBody>
                    <a:bodyPr/>
                    <a:lstStyle/>
                    <a:p>
                      <a:endParaRPr lang="en-US" dirty="0"/>
                    </a:p>
                  </a:txBody>
                  <a:tcPr/>
                </a:tc>
                <a:extLst>
                  <a:ext uri="{0D108BD9-81ED-4DB2-BD59-A6C34878D82A}">
                    <a16:rowId xmlns:a16="http://schemas.microsoft.com/office/drawing/2014/main" val="246677312"/>
                  </a:ext>
                </a:extLst>
              </a:tr>
            </a:tbl>
          </a:graphicData>
        </a:graphic>
      </p:graphicFrame>
      <p:graphicFrame>
        <p:nvGraphicFramePr>
          <p:cNvPr id="60" name="Table 59">
            <a:extLst>
              <a:ext uri="{FF2B5EF4-FFF2-40B4-BE49-F238E27FC236}">
                <a16:creationId xmlns:a16="http://schemas.microsoft.com/office/drawing/2014/main" id="{A87D55BD-6EB9-F477-4BA6-D7A857441E68}"/>
              </a:ext>
            </a:extLst>
          </p:cNvPr>
          <p:cNvGraphicFramePr>
            <a:graphicFrameLocks noGrp="1"/>
          </p:cNvGraphicFramePr>
          <p:nvPr>
            <p:extLst>
              <p:ext uri="{D42A27DB-BD31-4B8C-83A1-F6EECF244321}">
                <p14:modId xmlns:p14="http://schemas.microsoft.com/office/powerpoint/2010/main" val="776307865"/>
              </p:ext>
            </p:extLst>
          </p:nvPr>
        </p:nvGraphicFramePr>
        <p:xfrm>
          <a:off x="4800600" y="5867400"/>
          <a:ext cx="6553200" cy="213360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val="1080785398"/>
                    </a:ext>
                  </a:extLst>
                </a:gridCol>
              </a:tblGrid>
              <a:tr h="1252107">
                <a:tc>
                  <a:txBody>
                    <a:bodyPr/>
                    <a:lstStyle/>
                    <a:p>
                      <a:endParaRPr lang="en-US" dirty="0">
                        <a:solidFill>
                          <a:schemeClr val="tx1"/>
                        </a:solidFill>
                      </a:endParaRPr>
                    </a:p>
                  </a:txBody>
                  <a:tcPr/>
                </a:tc>
                <a:extLst>
                  <a:ext uri="{0D108BD9-81ED-4DB2-BD59-A6C34878D82A}">
                    <a16:rowId xmlns:a16="http://schemas.microsoft.com/office/drawing/2014/main" val="622628415"/>
                  </a:ext>
                </a:extLst>
              </a:tr>
              <a:tr h="881493">
                <a:tc>
                  <a:txBody>
                    <a:bodyPr/>
                    <a:lstStyle/>
                    <a:p>
                      <a:endParaRPr lang="en-US" dirty="0"/>
                    </a:p>
                  </a:txBody>
                  <a:tcPr/>
                </a:tc>
                <a:extLst>
                  <a:ext uri="{0D108BD9-81ED-4DB2-BD59-A6C34878D82A}">
                    <a16:rowId xmlns:a16="http://schemas.microsoft.com/office/drawing/2014/main" val="246677312"/>
                  </a:ext>
                </a:extLst>
              </a:tr>
            </a:tbl>
          </a:graphicData>
        </a:graphic>
      </p:graphicFrame>
      <p:pic>
        <p:nvPicPr>
          <p:cNvPr id="3" name="Picture 2">
            <a:extLst>
              <a:ext uri="{FF2B5EF4-FFF2-40B4-BE49-F238E27FC236}">
                <a16:creationId xmlns:a16="http://schemas.microsoft.com/office/drawing/2014/main" id="{5C76FD41-0FE9-6D2F-251F-21AB11AD96BF}"/>
              </a:ext>
            </a:extLst>
          </p:cNvPr>
          <p:cNvPicPr>
            <a:picLocks noChangeAspect="1"/>
          </p:cNvPicPr>
          <p:nvPr/>
        </p:nvPicPr>
        <p:blipFill>
          <a:blip r:embed="rId2"/>
          <a:stretch>
            <a:fillRect/>
          </a:stretch>
        </p:blipFill>
        <p:spPr>
          <a:xfrm>
            <a:off x="4637206" y="2925815"/>
            <a:ext cx="5962405" cy="1127858"/>
          </a:xfrm>
          <a:prstGeom prst="rect">
            <a:avLst/>
          </a:prstGeom>
        </p:spPr>
      </p:pic>
    </p:spTree>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17395</TotalTime>
  <Words>1098</Words>
  <Application>Microsoft Office PowerPoint</Application>
  <PresentationFormat>Custom</PresentationFormat>
  <Paragraphs>136</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MT</vt:lpstr>
      <vt:lpstr>Fave Script Bold Pro</vt:lpstr>
      <vt:lpstr>Lucida Sans Unicode</vt:lpstr>
      <vt:lpstr>Trebuchet MS</vt:lpstr>
      <vt:lpstr>Wingdings 3</vt:lpstr>
      <vt:lpstr>Facet</vt:lpstr>
      <vt:lpstr>PowerPoint Presentation</vt:lpstr>
      <vt:lpstr>A Letter From The City Manager</vt:lpstr>
      <vt:lpstr>City Manager</vt:lpstr>
      <vt:lpstr>Public Works</vt:lpstr>
      <vt:lpstr>City Clerk</vt:lpstr>
      <vt:lpstr>Finance</vt:lpstr>
      <vt:lpstr>  Police</vt:lpstr>
      <vt:lpstr>Planning &amp; Community Development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 TEMPLATE2023</dc:title>
  <dc:creator>Pam Durrance</dc:creator>
  <cp:lastModifiedBy>Virginia Gordillo</cp:lastModifiedBy>
  <cp:revision>7</cp:revision>
  <dcterms:created xsi:type="dcterms:W3CDTF">2023-12-05T23:05:40Z</dcterms:created>
  <dcterms:modified xsi:type="dcterms:W3CDTF">2024-09-23T18:27:19Z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2023-10-30T00:00:00Z</vt:filetime>
  </property>
  <property fmtid="{D5CDD505-2E9C-101B-9397-08002B2CF9AE}" pid="3" name="Creator">
    <vt:lpwstr>Adobe Illustrator 28.0 (Macintosh)</vt:lpwstr>
  </property>
  <property fmtid="{D5CDD505-2E9C-101B-9397-08002B2CF9AE}" pid="4" name="CreatorVersion">
    <vt:lpwstr>21.0.0</vt:lpwstr>
  </property>
  <property fmtid="{D5CDD505-2E9C-101B-9397-08002B2CF9AE}" pid="5" name="LastSaved">
    <vt:filetime>2023-12-05T00:00:00Z</vt:filetime>
  </property>
  <property fmtid="{D5CDD505-2E9C-101B-9397-08002B2CF9AE}" pid="6" name="Producer">
    <vt:lpwstr>Adobe PDF library 17.00</vt:lpwstr>
  </property>
</Properties>
</file>